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7" r:id="rId2"/>
    <p:sldId id="258" r:id="rId3"/>
    <p:sldId id="259" r:id="rId4"/>
    <p:sldId id="260" r:id="rId5"/>
    <p:sldId id="261" r:id="rId6"/>
    <p:sldId id="262" r:id="rId7"/>
    <p:sldId id="265" r:id="rId8"/>
    <p:sldId id="266" r:id="rId9"/>
    <p:sldId id="26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1" autoAdjust="0"/>
    <p:restoredTop sz="94660"/>
  </p:normalViewPr>
  <p:slideViewPr>
    <p:cSldViewPr snapToGrid="0">
      <p:cViewPr varScale="1">
        <p:scale>
          <a:sx n="72" d="100"/>
          <a:sy n="72" d="100"/>
        </p:scale>
        <p:origin x="11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43656A-BD8A-490B-A951-853E0C921A78}" type="datetimeFigureOut">
              <a:rPr lang="el-GR" smtClean="0"/>
              <a:t>20/12/2024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874D4F-1F73-4DCB-9190-FD9C71C49389}" type="slidenum">
              <a:rPr lang="el-GR" smtClean="0"/>
              <a:t>‹#›</a:t>
            </a:fld>
            <a:endParaRPr lang="el-GR"/>
          </a:p>
        </p:txBody>
      </p:sp>
    </p:spTree>
    <p:extLst>
      <p:ext uri="{BB962C8B-B14F-4D97-AF65-F5344CB8AC3E}">
        <p14:creationId xmlns:p14="http://schemas.microsoft.com/office/powerpoint/2010/main" val="4048270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452438" y="1241425"/>
            <a:ext cx="5953125" cy="3349625"/>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5E5E050F-15A7-407F-89B5-CC5E80483A92}" type="slidenum">
              <a:rPr lang="el-GR" smtClean="0"/>
              <a:t>5</a:t>
            </a:fld>
            <a:endParaRPr lang="el-GR"/>
          </a:p>
        </p:txBody>
      </p:sp>
    </p:spTree>
    <p:extLst>
      <p:ext uri="{BB962C8B-B14F-4D97-AF65-F5344CB8AC3E}">
        <p14:creationId xmlns:p14="http://schemas.microsoft.com/office/powerpoint/2010/main" val="2288501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12/20/2024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12/20/2024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5800" y="3132666"/>
            <a:ext cx="5311775" cy="308601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3132666"/>
            <a:ext cx="5334000" cy="308601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12/20/2024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12/20/2024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12/20/2024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Τίτλος και λεζάντα">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12/20/2024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Εισαγωγικά με λεζάντα">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l-GR"/>
              <a:t>Κάντε κλικ για να επεξεργαστείτε τον τίτλο υποδείγματος</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12/20/2024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Κάρτα ονόματος">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12/20/2024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l-GR"/>
              <a:t>Κάντε κλικ για να επεξεργαστείτε τον τίτλο υποδείγματος</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48A87A34-81AB-432B-8DAE-1953F412C126}" type="datetimeFigureOut">
              <a:rPr lang="en-US" dirty="0"/>
              <a:t>12/20/2024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l-GR"/>
              <a:t>Κάντε κλικ για να επεξεργαστείτε τον τίτλο υποδείγματος</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48A87A34-81AB-432B-8DAE-1953F412C126}" type="datetimeFigureOut">
              <a:rPr lang="en-US" dirty="0"/>
              <a:t>12/20/2024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12/20/2024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12/20/2024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webp"/><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hyperlink" Target="mailto:asoxathina2004@gmail.com"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6.jpg"/><Relationship Id="rId4" Type="http://schemas.openxmlformats.org/officeDocument/2006/relationships/image" Target="../media/image3.web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Εικόνα 11">
            <a:extLst>
              <a:ext uri="{FF2B5EF4-FFF2-40B4-BE49-F238E27FC236}">
                <a16:creationId xmlns:a16="http://schemas.microsoft.com/office/drawing/2014/main" id="{CC7D401B-016E-3727-8AAB-91FFD2A71C6C}"/>
              </a:ext>
            </a:extLst>
          </p:cNvPr>
          <p:cNvPicPr>
            <a:picLocks noChangeAspect="1"/>
          </p:cNvPicPr>
          <p:nvPr/>
        </p:nvPicPr>
        <p:blipFill>
          <a:blip r:embed="rId2"/>
          <a:stretch>
            <a:fillRect/>
          </a:stretch>
        </p:blipFill>
        <p:spPr>
          <a:xfrm>
            <a:off x="3818715" y="1131796"/>
            <a:ext cx="3039983" cy="3039983"/>
          </a:xfrm>
          <a:prstGeom prst="ellipse">
            <a:avLst/>
          </a:prstGeom>
          <a:ln>
            <a:noFill/>
          </a:ln>
          <a:effectLst>
            <a:softEdge rad="112500"/>
          </a:effectLst>
        </p:spPr>
      </p:pic>
      <p:pic>
        <p:nvPicPr>
          <p:cNvPr id="5" name="Εικόνα 4">
            <a:extLst>
              <a:ext uri="{FF2B5EF4-FFF2-40B4-BE49-F238E27FC236}">
                <a16:creationId xmlns:a16="http://schemas.microsoft.com/office/drawing/2014/main" id="{F744C7B1-B01F-3DC1-7DE5-37F1FD9B23A7}"/>
              </a:ext>
            </a:extLst>
          </p:cNvPr>
          <p:cNvPicPr>
            <a:picLocks noChangeAspect="1"/>
          </p:cNvPicPr>
          <p:nvPr/>
        </p:nvPicPr>
        <p:blipFill>
          <a:blip r:embed="rId3"/>
          <a:stretch>
            <a:fillRect/>
          </a:stretch>
        </p:blipFill>
        <p:spPr>
          <a:xfrm>
            <a:off x="569843" y="1089920"/>
            <a:ext cx="3617844" cy="4069999"/>
          </a:xfrm>
          <a:prstGeom prst="ellipse">
            <a:avLst/>
          </a:prstGeom>
          <a:ln>
            <a:noFill/>
          </a:ln>
          <a:effectLst>
            <a:softEdge rad="112500"/>
          </a:effectLst>
        </p:spPr>
      </p:pic>
      <p:sp>
        <p:nvSpPr>
          <p:cNvPr id="6" name="Ορθογώνιο 5">
            <a:extLst>
              <a:ext uri="{FF2B5EF4-FFF2-40B4-BE49-F238E27FC236}">
                <a16:creationId xmlns:a16="http://schemas.microsoft.com/office/drawing/2014/main" id="{D6DC36A0-59FA-6F2A-0B45-E37D387A14C1}"/>
              </a:ext>
            </a:extLst>
          </p:cNvPr>
          <p:cNvSpPr/>
          <p:nvPr/>
        </p:nvSpPr>
        <p:spPr>
          <a:xfrm>
            <a:off x="2994994" y="1926545"/>
            <a:ext cx="8627165" cy="35394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1</a:t>
            </a:r>
            <a:r>
              <a:rPr lang="en-US"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o</a:t>
            </a: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 Διεθνές </a:t>
            </a:r>
            <a:r>
              <a:rPr lang="el-GR" sz="2800" b="1" dirty="0" err="1">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Μeeting</a:t>
            </a: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 </a:t>
            </a:r>
          </a:p>
          <a:p>
            <a:pPr algn="ctr"/>
            <a:endParaRPr lang="en-US"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endParaRPr>
          </a:p>
          <a:p>
            <a:pPr algn="ct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Ρυθμικής Γυμναστικής</a:t>
            </a:r>
            <a:b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b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«ΑΘΗΝΑ </a:t>
            </a:r>
            <a:r>
              <a:rPr lang="en-US"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CUP</a:t>
            </a: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a:t>
            </a:r>
          </a:p>
          <a:p>
            <a:pPr algn="ctr"/>
            <a:b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b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27-30 ΜΑΡΤΙΟΥ  2025 </a:t>
            </a:r>
            <a:endParaRPr lang="en-US"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endParaRPr>
          </a:p>
          <a:p>
            <a:pPr algn="ctr"/>
            <a:r>
              <a:rPr lang="el-GR" sz="2800" b="1" dirty="0">
                <a:ln w="10160">
                  <a:solidFill>
                    <a:schemeClr val="accent5"/>
                  </a:solidFill>
                  <a:prstDash val="solid"/>
                </a:ln>
                <a:solidFill>
                  <a:schemeClr val="accent2">
                    <a:lumMod val="60000"/>
                    <a:lumOff val="40000"/>
                  </a:schemeClr>
                </a:solidFill>
                <a:effectLst>
                  <a:outerShdw blurRad="38100" dist="22860" dir="5400000" algn="tl" rotWithShape="0">
                    <a:srgbClr val="000000">
                      <a:alpha val="30000"/>
                    </a:srgbClr>
                  </a:outerShdw>
                </a:effectLst>
                <a:latin typeface="Arial Black" panose="020B0A04020102020204" pitchFamily="34" charset="0"/>
                <a:ea typeface="Calibri" panose="020F0502020204030204" pitchFamily="34" charset="0"/>
                <a:cs typeface="Lucida Sans Unicode" panose="020B0602030504020204" pitchFamily="34" charset="0"/>
              </a:rPr>
              <a:t>ΟΛΥΜΠΙΑΚΟ ΧΩΡΙΟ</a:t>
            </a:r>
          </a:p>
          <a:p>
            <a:pPr algn="ctr"/>
            <a:endParaRPr lang="el-GR" sz="2800" b="1" dirty="0">
              <a:ln/>
              <a:solidFill>
                <a:schemeClr val="accent4"/>
              </a:solidFill>
            </a:endParaRPr>
          </a:p>
        </p:txBody>
      </p:sp>
      <p:pic>
        <p:nvPicPr>
          <p:cNvPr id="8" name="Εικόνα 7">
            <a:extLst>
              <a:ext uri="{FF2B5EF4-FFF2-40B4-BE49-F238E27FC236}">
                <a16:creationId xmlns:a16="http://schemas.microsoft.com/office/drawing/2014/main" id="{433F955B-3B76-A5AC-1C3A-5A42AE2F2D95}"/>
              </a:ext>
            </a:extLst>
          </p:cNvPr>
          <p:cNvPicPr>
            <a:picLocks noChangeAspect="1"/>
          </p:cNvPicPr>
          <p:nvPr/>
        </p:nvPicPr>
        <p:blipFill>
          <a:blip r:embed="rId4"/>
          <a:stretch>
            <a:fillRect/>
          </a:stretch>
        </p:blipFill>
        <p:spPr>
          <a:xfrm>
            <a:off x="10065027" y="1846928"/>
            <a:ext cx="1994452" cy="1208784"/>
          </a:xfrm>
          <a:prstGeom prst="rect">
            <a:avLst/>
          </a:prstGeom>
          <a:ln>
            <a:noFill/>
          </a:ln>
          <a:effectLst>
            <a:softEdge rad="112500"/>
          </a:effectLst>
        </p:spPr>
      </p:pic>
      <p:pic>
        <p:nvPicPr>
          <p:cNvPr id="4" name="Εικόνα 3">
            <a:extLst>
              <a:ext uri="{FF2B5EF4-FFF2-40B4-BE49-F238E27FC236}">
                <a16:creationId xmlns:a16="http://schemas.microsoft.com/office/drawing/2014/main" id="{41DFF06E-80E1-81CF-6CE5-E3B514600047}"/>
              </a:ext>
            </a:extLst>
          </p:cNvPr>
          <p:cNvPicPr>
            <a:picLocks noChangeAspect="1"/>
          </p:cNvPicPr>
          <p:nvPr/>
        </p:nvPicPr>
        <p:blipFill>
          <a:blip r:embed="rId5"/>
          <a:stretch>
            <a:fillRect/>
          </a:stretch>
        </p:blipFill>
        <p:spPr>
          <a:xfrm>
            <a:off x="10451427" y="369068"/>
            <a:ext cx="1441704" cy="1441704"/>
          </a:xfrm>
          <a:prstGeom prst="rect">
            <a:avLst/>
          </a:prstGeom>
        </p:spPr>
      </p:pic>
      <p:pic>
        <p:nvPicPr>
          <p:cNvPr id="10" name="Εικόνα 9">
            <a:extLst>
              <a:ext uri="{FF2B5EF4-FFF2-40B4-BE49-F238E27FC236}">
                <a16:creationId xmlns:a16="http://schemas.microsoft.com/office/drawing/2014/main" id="{562CFA3D-AC61-64FD-CCEA-36AFF1092E0C}"/>
              </a:ext>
            </a:extLst>
          </p:cNvPr>
          <p:cNvPicPr>
            <a:picLocks noChangeAspect="1"/>
          </p:cNvPicPr>
          <p:nvPr/>
        </p:nvPicPr>
        <p:blipFill>
          <a:blip r:embed="rId6"/>
          <a:stretch>
            <a:fillRect/>
          </a:stretch>
        </p:blipFill>
        <p:spPr>
          <a:xfrm>
            <a:off x="10065027" y="3091868"/>
            <a:ext cx="2145770" cy="1208784"/>
          </a:xfrm>
          <a:prstGeom prst="rect">
            <a:avLst/>
          </a:prstGeom>
        </p:spPr>
      </p:pic>
    </p:spTree>
    <p:extLst>
      <p:ext uri="{BB962C8B-B14F-4D97-AF65-F5344CB8AC3E}">
        <p14:creationId xmlns:p14="http://schemas.microsoft.com/office/powerpoint/2010/main" val="1887361809"/>
      </p:ext>
    </p:extLst>
  </p:cSld>
  <p:clrMapOvr>
    <a:masterClrMapping/>
  </p:clrMapOvr>
  <mc:AlternateContent xmlns:mc="http://schemas.openxmlformats.org/markup-compatibility/2006" xmlns:p14="http://schemas.microsoft.com/office/powerpoint/2010/main">
    <mc:Choice Requires="p14">
      <p:transition spd="slow" p14:dur="2000" advTm="6282"/>
    </mc:Choice>
    <mc:Fallback xmlns="">
      <p:transition spd="slow" advTm="628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EC8921-3BB7-4EEA-FC0D-11634C1484CB}"/>
              </a:ext>
            </a:extLst>
          </p:cNvPr>
          <p:cNvSpPr txBox="1"/>
          <p:nvPr/>
        </p:nvSpPr>
        <p:spPr>
          <a:xfrm>
            <a:off x="5815011" y="1873509"/>
            <a:ext cx="5357268" cy="4357668"/>
          </a:xfrm>
          <a:prstGeom prst="rect">
            <a:avLst/>
          </a:prstGeom>
          <a:noFill/>
        </p:spPr>
        <p:txBody>
          <a:bodyPr wrap="square">
            <a:spAutoFit/>
          </a:bodyPr>
          <a:lstStyle/>
          <a:p>
            <a:pPr>
              <a:lnSpc>
                <a:spcPct val="107000"/>
              </a:lnSpc>
              <a:spcAft>
                <a:spcPts val="800"/>
              </a:spcAft>
            </a:pPr>
            <a:r>
              <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Calibri" panose="020F0502020204030204" pitchFamily="34" charset="0"/>
              </a:rPr>
              <a:t>Αγαπητοί φίλοι της Ρυθμικής Γυμναστικής, </a:t>
            </a:r>
            <a:endPar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Arial" panose="020B0604020202020204" pitchFamily="34" charset="0"/>
            </a:endParaRPr>
          </a:p>
          <a:p>
            <a:pPr>
              <a:lnSpc>
                <a:spcPct val="107000"/>
              </a:lnSpc>
              <a:spcAft>
                <a:spcPts val="800"/>
              </a:spcAft>
            </a:pPr>
            <a:r>
              <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Calibri" panose="020F0502020204030204" pitchFamily="34" charset="0"/>
              </a:rPr>
              <a:t>Ο Αθλητικός Σύλλογος ΑΣΟΧ ΑΘΗΝΑ διοργανώνει για πρώ1η φορά το Διεθνές meeting Ρυθμικής Γυμναστικής "ΑΘΗΝΑ CUP" στο Ολυμπιακό χωριό Αχαρναί στις 27-30 Μαρτίου 2025. Η συγκεκριμένη διοργάνωση γίνεται στο Εθνικό προπονητικό κέντρο Ολυμπιακού Χωρίου υπό την έγκριση της Ελληνικής Γυμναστικής Ομοσπονδίας. Θα είναι μεγάλη χαρά για εμάς να συμμετάσχετε σε αυτόν τον αγώνα και να παρακολουθήσουμε όλοι μαζί τα «αστέρια» της Ρυθμικής Γυμναστικής. </a:t>
            </a:r>
            <a:endPar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Arial" panose="020B0604020202020204" pitchFamily="34" charset="0"/>
            </a:endParaRPr>
          </a:p>
          <a:p>
            <a:pPr algn="ctr">
              <a:lnSpc>
                <a:spcPct val="107000"/>
              </a:lnSpc>
              <a:spcAft>
                <a:spcPts val="800"/>
              </a:spcAft>
            </a:pPr>
            <a:r>
              <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Calibri" panose="020F0502020204030204" pitchFamily="34" charset="0"/>
              </a:rPr>
              <a:t>Με τιμή, </a:t>
            </a:r>
            <a:endPar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Arial" panose="020B0604020202020204" pitchFamily="34" charset="0"/>
            </a:endParaRPr>
          </a:p>
          <a:p>
            <a:pPr algn="ctr">
              <a:lnSpc>
                <a:spcPct val="107000"/>
              </a:lnSpc>
              <a:spcAft>
                <a:spcPts val="800"/>
              </a:spcAft>
            </a:pPr>
            <a:r>
              <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Calibri" panose="020F0502020204030204" pitchFamily="34" charset="0"/>
              </a:rPr>
              <a:t>Η οργανωτική επιτροπή του ΑΣΟΧ ΑΘΗΝΑ </a:t>
            </a:r>
            <a:endParaRPr lang="el-GR" sz="2200" dirty="0">
              <a:effectLst>
                <a:outerShdw blurRad="38100" dist="38100" dir="2700000" algn="tl">
                  <a:srgbClr val="000000">
                    <a:alpha val="43137"/>
                  </a:srgbClr>
                </a:outerShdw>
              </a:effectLst>
              <a:latin typeface="Gabriola" panose="04040605051002020D02" pitchFamily="82" charset="0"/>
              <a:ea typeface="Calibri" panose="020F0502020204030204" pitchFamily="34" charset="0"/>
              <a:cs typeface="Arial" panose="020B0604020202020204" pitchFamily="34" charset="0"/>
            </a:endParaRPr>
          </a:p>
        </p:txBody>
      </p:sp>
      <p:pic>
        <p:nvPicPr>
          <p:cNvPr id="5" name="Εικόνα 4">
            <a:extLst>
              <a:ext uri="{FF2B5EF4-FFF2-40B4-BE49-F238E27FC236}">
                <a16:creationId xmlns:a16="http://schemas.microsoft.com/office/drawing/2014/main" id="{4181BDB2-C214-BCD7-ABDF-AB76AD7312B4}"/>
              </a:ext>
            </a:extLst>
          </p:cNvPr>
          <p:cNvPicPr>
            <a:picLocks noChangeAspect="1"/>
          </p:cNvPicPr>
          <p:nvPr/>
        </p:nvPicPr>
        <p:blipFill>
          <a:blip r:embed="rId2">
            <a:extLst>
              <a:ext uri="{BEBA8EAE-BF5A-486C-A8C5-ECC9F3942E4B}">
                <a14:imgProps xmlns:a14="http://schemas.microsoft.com/office/drawing/2010/main">
                  <a14:imgLayer r:embed="rId3">
                    <a14:imgEffect>
                      <a14:artisticPlasticWrap/>
                    </a14:imgEffect>
                  </a14:imgLayer>
                </a14:imgProps>
              </a:ext>
            </a:extLst>
          </a:blip>
          <a:stretch>
            <a:fillRect/>
          </a:stretch>
        </p:blipFill>
        <p:spPr>
          <a:xfrm>
            <a:off x="662609" y="1330537"/>
            <a:ext cx="3150783" cy="3525078"/>
          </a:xfrm>
          <a:prstGeom prst="ellipse">
            <a:avLst/>
          </a:prstGeom>
          <a:ln>
            <a:noFill/>
          </a:ln>
          <a:effectLst>
            <a:softEdge rad="112500"/>
          </a:effectLst>
        </p:spPr>
      </p:pic>
      <p:sp>
        <p:nvSpPr>
          <p:cNvPr id="7" name="TextBox 6">
            <a:extLst>
              <a:ext uri="{FF2B5EF4-FFF2-40B4-BE49-F238E27FC236}">
                <a16:creationId xmlns:a16="http://schemas.microsoft.com/office/drawing/2014/main" id="{8E57784C-B094-4000-AE18-78099868A367}"/>
              </a:ext>
            </a:extLst>
          </p:cNvPr>
          <p:cNvSpPr txBox="1"/>
          <p:nvPr/>
        </p:nvSpPr>
        <p:spPr>
          <a:xfrm>
            <a:off x="5852923" y="1042514"/>
            <a:ext cx="4598504" cy="830997"/>
          </a:xfrm>
          <a:prstGeom prst="rect">
            <a:avLst/>
          </a:prstGeom>
          <a:noFill/>
        </p:spPr>
        <p:txBody>
          <a:bodyPr wrap="square">
            <a:spAutoFit/>
          </a:bodyPr>
          <a:lstStyle/>
          <a:p>
            <a:pPr algn="ctr"/>
            <a:r>
              <a:rPr lang="el-GR" sz="48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ΑΘΗΝΑ </a:t>
            </a:r>
            <a:r>
              <a:rPr lang="en-US" sz="48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endParaRPr lang="el-GR" sz="4800" dirty="0">
              <a:solidFill>
                <a:schemeClr val="accent4">
                  <a:lumMod val="40000"/>
                  <a:lumOff val="60000"/>
                </a:schemeClr>
              </a:solidFill>
              <a:latin typeface="Garamond" panose="02020404030301010803" pitchFamily="18" charset="0"/>
            </a:endParaRPr>
          </a:p>
        </p:txBody>
      </p:sp>
      <p:pic>
        <p:nvPicPr>
          <p:cNvPr id="8" name="Εικόνα 7">
            <a:extLst>
              <a:ext uri="{FF2B5EF4-FFF2-40B4-BE49-F238E27FC236}">
                <a16:creationId xmlns:a16="http://schemas.microsoft.com/office/drawing/2014/main" id="{25B33D07-E8E0-BF43-6814-6F5DDB144AE7}"/>
              </a:ext>
            </a:extLst>
          </p:cNvPr>
          <p:cNvPicPr>
            <a:picLocks noChangeAspect="1"/>
          </p:cNvPicPr>
          <p:nvPr/>
        </p:nvPicPr>
        <p:blipFill>
          <a:blip r:embed="rId4"/>
          <a:stretch>
            <a:fillRect/>
          </a:stretch>
        </p:blipFill>
        <p:spPr>
          <a:xfrm>
            <a:off x="10451427" y="369068"/>
            <a:ext cx="1441704" cy="1441704"/>
          </a:xfrm>
          <a:prstGeom prst="rect">
            <a:avLst/>
          </a:prstGeom>
        </p:spPr>
      </p:pic>
      <p:sp>
        <p:nvSpPr>
          <p:cNvPr id="10" name="TextBox 9">
            <a:extLst>
              <a:ext uri="{FF2B5EF4-FFF2-40B4-BE49-F238E27FC236}">
                <a16:creationId xmlns:a16="http://schemas.microsoft.com/office/drawing/2014/main" id="{5B10DA1F-C4F9-51BF-EACF-1130C6AC4039}"/>
              </a:ext>
            </a:extLst>
          </p:cNvPr>
          <p:cNvSpPr txBox="1"/>
          <p:nvPr/>
        </p:nvSpPr>
        <p:spPr>
          <a:xfrm>
            <a:off x="0" y="5382853"/>
            <a:ext cx="6268278" cy="1109086"/>
          </a:xfrm>
          <a:prstGeom prst="rect">
            <a:avLst/>
          </a:prstGeom>
          <a:noFill/>
        </p:spPr>
        <p:txBody>
          <a:bodyPr wrap="square">
            <a:spAutoFit/>
          </a:bodyPr>
          <a:lstStyle/>
          <a:p>
            <a:pPr>
              <a:lnSpc>
                <a:spcPct val="107000"/>
              </a:lnSpc>
              <a:spcAft>
                <a:spcPts val="800"/>
              </a:spcAft>
            </a:pPr>
            <a:r>
              <a:rPr lang="el-GR" b="1" dirty="0">
                <a:latin typeface="Calibri" panose="020F0502020204030204" pitchFamily="34" charset="0"/>
                <a:ea typeface="Calibri" panose="020F0502020204030204" pitchFamily="34" charset="0"/>
                <a:cs typeface="Calibri" panose="020F0502020204030204" pitchFamily="34" charset="0"/>
              </a:rPr>
              <a:t>•</a:t>
            </a:r>
            <a:r>
              <a:rPr lang="el-GR" sz="1600" b="1" dirty="0">
                <a:latin typeface="Calibri" panose="020F0502020204030204" pitchFamily="34" charset="0"/>
                <a:ea typeface="Calibri" panose="020F0502020204030204" pitchFamily="34" charset="0"/>
                <a:cs typeface="Calibri" panose="020F0502020204030204" pitchFamily="34" charset="0"/>
              </a:rPr>
              <a:t>Επικοινωνία </a:t>
            </a:r>
            <a:endParaRPr lang="el-GR" sz="1600" b="1"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l-GR" sz="1600" b="1" dirty="0">
                <a:latin typeface="Calibri" panose="020F0502020204030204" pitchFamily="34" charset="0"/>
                <a:ea typeface="Calibri" panose="020F0502020204030204" pitchFamily="34" charset="0"/>
                <a:cs typeface="Calibri" panose="020F0502020204030204" pitchFamily="34" charset="0"/>
              </a:rPr>
              <a:t>Παπαδημητρίου Βάσω 6999919200  &amp; 6970835719 </a:t>
            </a:r>
            <a:endParaRPr lang="el-GR" sz="1600" b="1"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b="1" dirty="0">
                <a:latin typeface="Calibri" panose="020F0502020204030204" pitchFamily="34" charset="0"/>
                <a:ea typeface="Calibri" panose="020F0502020204030204" pitchFamily="34" charset="0"/>
                <a:cs typeface="Calibri" panose="020F0502020204030204" pitchFamily="34" charset="0"/>
              </a:rPr>
              <a:t>E</a:t>
            </a:r>
            <a:r>
              <a:rPr lang="el-GR" sz="1600" b="1" dirty="0">
                <a:latin typeface="Calibri" panose="020F0502020204030204" pitchFamily="34" charset="0"/>
                <a:ea typeface="Calibri" panose="020F0502020204030204" pitchFamily="34" charset="0"/>
                <a:cs typeface="Calibri" panose="020F0502020204030204" pitchFamily="34" charset="0"/>
              </a:rPr>
              <a:t>-</a:t>
            </a:r>
            <a:r>
              <a:rPr lang="en-US" sz="1600" b="1" dirty="0">
                <a:latin typeface="Calibri" panose="020F0502020204030204" pitchFamily="34" charset="0"/>
                <a:ea typeface="Calibri" panose="020F0502020204030204" pitchFamily="34" charset="0"/>
                <a:cs typeface="Calibri" panose="020F0502020204030204" pitchFamily="34" charset="0"/>
              </a:rPr>
              <a:t>mail</a:t>
            </a:r>
            <a:r>
              <a:rPr lang="el-GR" sz="1600" b="1" dirty="0">
                <a:latin typeface="Calibri" panose="020F0502020204030204" pitchFamily="34" charset="0"/>
                <a:ea typeface="Calibri" panose="020F0502020204030204" pitchFamily="34" charset="0"/>
                <a:cs typeface="Calibri" panose="020F0502020204030204" pitchFamily="34" charset="0"/>
              </a:rPr>
              <a:t>: </a:t>
            </a:r>
            <a:r>
              <a:rPr lang="en-US" sz="1600" b="1"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asoxathina</a:t>
            </a:r>
            <a:r>
              <a:rPr lang="el-GR" sz="1600" b="1" u="sng" dirty="0">
                <a:solidFill>
                  <a:srgbClr val="FB4AB6"/>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2004@</a:t>
            </a:r>
            <a:r>
              <a:rPr lang="en-US" sz="1600" b="1" u="sng" dirty="0" err="1">
                <a:solidFill>
                  <a:srgbClr val="FB4AB6"/>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gmail</a:t>
            </a:r>
            <a:r>
              <a:rPr lang="el-GR" sz="1600" b="1" u="sng" dirty="0">
                <a:solidFill>
                  <a:srgbClr val="FB4AB6"/>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a:t>
            </a:r>
            <a:r>
              <a:rPr lang="en-US" sz="1600" b="1" u="sng" dirty="0">
                <a:solidFill>
                  <a:srgbClr val="FB4AB6"/>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com</a:t>
            </a:r>
            <a:endParaRPr lang="el-GR" sz="1600" b="1"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9950412"/>
      </p:ext>
    </p:extLst>
  </p:cSld>
  <p:clrMapOvr>
    <a:masterClrMapping/>
  </p:clrMapOvr>
  <mc:AlternateContent xmlns:mc="http://schemas.openxmlformats.org/markup-compatibility/2006" xmlns:p14="http://schemas.microsoft.com/office/powerpoint/2010/main">
    <mc:Choice Requires="p14">
      <p:transition spd="slow" p14:dur="2000" advTm="6240"/>
    </mc:Choice>
    <mc:Fallback xmlns="">
      <p:transition spd="slow" advTm="62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F13B08-3BF3-6F3F-FCAC-F0ACAA0981B7}"/>
              </a:ext>
            </a:extLst>
          </p:cNvPr>
          <p:cNvSpPr txBox="1"/>
          <p:nvPr/>
        </p:nvSpPr>
        <p:spPr>
          <a:xfrm>
            <a:off x="4890055" y="1129677"/>
            <a:ext cx="6308035" cy="5354992"/>
          </a:xfrm>
          <a:prstGeom prst="rect">
            <a:avLst/>
          </a:prstGeom>
          <a:solidFill>
            <a:schemeClr val="accent4">
              <a:lumMod val="20000"/>
              <a:lumOff val="80000"/>
            </a:schemeClr>
          </a:solidFill>
          <a:ln>
            <a:solidFill>
              <a:schemeClr val="accent2">
                <a:lumMod val="40000"/>
                <a:lumOff val="60000"/>
              </a:schemeClr>
            </a:solidFill>
          </a:ln>
        </p:spPr>
        <p:txBody>
          <a:bodyPr wrap="square">
            <a:spAutoFit/>
          </a:bodyPr>
          <a:lstStyle/>
          <a:p>
            <a:pPr algn="ctr">
              <a:lnSpc>
                <a:spcPct val="107000"/>
              </a:lnSpc>
              <a:spcAft>
                <a:spcPts val="800"/>
              </a:spcAft>
            </a:pPr>
            <a:r>
              <a:rPr lang="el-GR" sz="2400" b="1" dirty="0">
                <a:solidFill>
                  <a:schemeClr val="accent1"/>
                </a:solidFill>
                <a:latin typeface="Book Antiqua" panose="02040602050305030304" pitchFamily="18" charset="0"/>
                <a:ea typeface="Calibri" panose="020F0502020204030204" pitchFamily="34" charset="0"/>
                <a:cs typeface="Calibri" panose="020F0502020204030204" pitchFamily="34" charset="0"/>
              </a:rPr>
              <a:t>Τόπος και χρόνος τέλεσης. </a:t>
            </a:r>
            <a:endParaRPr lang="el-GR" dirty="0">
              <a:solidFill>
                <a:schemeClr val="accent1"/>
              </a:solidFill>
              <a:latin typeface="Book Antiqua" panose="02040602050305030304" pitchFamily="18" charset="0"/>
              <a:ea typeface="Calibri" panose="020F0502020204030204" pitchFamily="34" charset="0"/>
              <a:cs typeface="Arial" panose="020B0604020202020204" pitchFamily="34" charset="0"/>
            </a:endParaRPr>
          </a:p>
          <a:p>
            <a:pPr algn="just">
              <a:lnSpc>
                <a:spcPct val="107000"/>
              </a:lnSpc>
              <a:spcAft>
                <a:spcPts val="800"/>
              </a:spcAft>
            </a:pPr>
            <a:r>
              <a:rPr lang="el-GR" dirty="0">
                <a:latin typeface="Book Antiqua" panose="02040602050305030304" pitchFamily="18" charset="0"/>
                <a:ea typeface="Calibri" panose="020F0502020204030204" pitchFamily="34" charset="0"/>
                <a:cs typeface="Calibri" panose="020F0502020204030204" pitchFamily="34" charset="0"/>
              </a:rPr>
              <a:t>Ο αγώνας θα διεξαχθεί στο Κλειστό Δυτικό Γήπεδο Μπάσκετ του Εθνικού Προπονητικού Κέντρου  Ολυμπιακού Χωριού Μαραθώνιας Διαδρομής 57, από τις 27 έως 30 Μαρτίου  2025. </a:t>
            </a:r>
          </a:p>
          <a:p>
            <a:pPr algn="just">
              <a:lnSpc>
                <a:spcPct val="107000"/>
              </a:lnSpc>
              <a:spcAft>
                <a:spcPts val="800"/>
              </a:spcAft>
            </a:pPr>
            <a:endParaRPr lang="el-GR" dirty="0">
              <a:latin typeface="Book Antiqua" panose="02040602050305030304" pitchFamily="18" charset="0"/>
              <a:ea typeface="Calibri" panose="020F0502020204030204" pitchFamily="34" charset="0"/>
              <a:cs typeface="Arial" panose="020B0604020202020204" pitchFamily="34" charset="0"/>
            </a:endParaRPr>
          </a:p>
          <a:p>
            <a:pPr algn="ctr">
              <a:lnSpc>
                <a:spcPct val="107000"/>
              </a:lnSpc>
              <a:spcAft>
                <a:spcPts val="800"/>
              </a:spcAft>
              <a:buClr>
                <a:schemeClr val="accent1"/>
              </a:buClr>
            </a:pPr>
            <a:r>
              <a:rPr lang="el-GR" b="1" dirty="0">
                <a:latin typeface="Book Antiqua" panose="02040602050305030304" pitchFamily="18" charset="0"/>
                <a:ea typeface="Calibri" panose="020F0502020204030204" pitchFamily="34" charset="0"/>
                <a:cs typeface="Calibri" panose="020F0502020204030204" pitchFamily="34" charset="0"/>
              </a:rPr>
              <a:t>Πρόγραμμα -27/03 Άφιξη Ομάδων, Τεχνική Σύσκεψη</a:t>
            </a:r>
            <a:endParaRPr lang="el-GR" dirty="0">
              <a:latin typeface="Book Antiqua" panose="02040602050305030304" pitchFamily="18"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Book Antiqua" panose="02040602050305030304" pitchFamily="18" charset="0"/>
                <a:ea typeface="Calibri" panose="020F0502020204030204" pitchFamily="34" charset="0"/>
                <a:cs typeface="Calibri" panose="020F0502020204030204" pitchFamily="34" charset="0"/>
              </a:rPr>
              <a:t>28/03 Γενικός αγώνας Ατομικού &amp; Ομαδικού - Απονομές </a:t>
            </a:r>
          </a:p>
          <a:p>
            <a:pPr marL="285750" indent="-285750" algn="just">
              <a:lnSpc>
                <a:spcPct val="107000"/>
              </a:lnSpc>
              <a:spcAft>
                <a:spcPts val="800"/>
              </a:spcAft>
              <a:buClr>
                <a:schemeClr val="accent1"/>
              </a:buClr>
              <a:buFont typeface="Wingdings" panose="05000000000000000000" pitchFamily="2" charset="2"/>
              <a:buChar char="Ø"/>
            </a:pPr>
            <a:endParaRPr lang="el-GR" dirty="0">
              <a:latin typeface="Book Antiqua" panose="02040602050305030304" pitchFamily="18"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Book Antiqua" panose="02040602050305030304" pitchFamily="18" charset="0"/>
                <a:ea typeface="Calibri" panose="020F0502020204030204" pitchFamily="34" charset="0"/>
                <a:cs typeface="Calibri" panose="020F0502020204030204" pitchFamily="34" charset="0"/>
              </a:rPr>
              <a:t>29/03 Γενικός αγώνας Ατομικού &amp; Ομαδικού - Απονομές </a:t>
            </a:r>
          </a:p>
          <a:p>
            <a:pPr marL="285750" indent="-285750" algn="just">
              <a:lnSpc>
                <a:spcPct val="107000"/>
              </a:lnSpc>
              <a:spcAft>
                <a:spcPts val="800"/>
              </a:spcAft>
              <a:buClr>
                <a:schemeClr val="accent1"/>
              </a:buClr>
              <a:buFont typeface="Wingdings" panose="05000000000000000000" pitchFamily="2" charset="2"/>
              <a:buChar char="Ø"/>
            </a:pPr>
            <a:endParaRPr lang="el-GR" dirty="0">
              <a:latin typeface="Book Antiqua" panose="02040602050305030304" pitchFamily="18"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Book Antiqua" panose="02040602050305030304" pitchFamily="18" charset="0"/>
                <a:ea typeface="Calibri" panose="020F0502020204030204" pitchFamily="34" charset="0"/>
                <a:cs typeface="Calibri" panose="020F0502020204030204" pitchFamily="34" charset="0"/>
              </a:rPr>
              <a:t>30/3 Γενικός αγώνας Ατομικού &amp; Ομαδικού - Απονομές </a:t>
            </a:r>
          </a:p>
          <a:p>
            <a:pPr marL="285750" indent="-285750" algn="just">
              <a:lnSpc>
                <a:spcPct val="107000"/>
              </a:lnSpc>
              <a:spcAft>
                <a:spcPts val="800"/>
              </a:spcAft>
              <a:buClr>
                <a:schemeClr val="accent1"/>
              </a:buClr>
              <a:buFont typeface="Wingdings" panose="05000000000000000000" pitchFamily="2" charset="2"/>
              <a:buChar char="Ø"/>
            </a:pPr>
            <a:endParaRPr lang="el-GR" dirty="0">
              <a:latin typeface="Book Antiqua" panose="02040602050305030304" pitchFamily="18"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Book Antiqua" panose="02040602050305030304" pitchFamily="18" charset="0"/>
                <a:ea typeface="Calibri" panose="020F0502020204030204" pitchFamily="34" charset="0"/>
                <a:cs typeface="Calibri" panose="020F0502020204030204" pitchFamily="34" charset="0"/>
              </a:rPr>
              <a:t>30/3 Αποχώρηση ομάδων-παρέλαση </a:t>
            </a:r>
            <a:endParaRPr lang="el-GR" dirty="0">
              <a:latin typeface="Book Antiqua" panose="02040602050305030304" pitchFamily="18" charset="0"/>
              <a:ea typeface="Calibri" panose="020F0502020204030204" pitchFamily="34" charset="0"/>
              <a:cs typeface="Arial" panose="020B0604020202020204" pitchFamily="34" charset="0"/>
            </a:endParaRPr>
          </a:p>
        </p:txBody>
      </p:sp>
      <p:pic>
        <p:nvPicPr>
          <p:cNvPr id="4" name="Εικόνα 3">
            <a:extLst>
              <a:ext uri="{FF2B5EF4-FFF2-40B4-BE49-F238E27FC236}">
                <a16:creationId xmlns:a16="http://schemas.microsoft.com/office/drawing/2014/main" id="{DDE03ED9-A2AA-8E4B-FA17-2FB1CEC9911D}"/>
              </a:ext>
            </a:extLst>
          </p:cNvPr>
          <p:cNvPicPr>
            <a:picLocks noChangeAspect="1"/>
          </p:cNvPicPr>
          <p:nvPr/>
        </p:nvPicPr>
        <p:blipFill>
          <a:blip r:embed="rId2"/>
          <a:stretch>
            <a:fillRect/>
          </a:stretch>
        </p:blipFill>
        <p:spPr>
          <a:xfrm>
            <a:off x="530087" y="1129677"/>
            <a:ext cx="3617844" cy="4069999"/>
          </a:xfrm>
          <a:prstGeom prst="ellipse">
            <a:avLst/>
          </a:prstGeom>
          <a:ln>
            <a:noFill/>
          </a:ln>
          <a:effectLst>
            <a:softEdge rad="112500"/>
          </a:effectLst>
        </p:spPr>
      </p:pic>
      <p:sp>
        <p:nvSpPr>
          <p:cNvPr id="5" name="TextBox 4">
            <a:extLst>
              <a:ext uri="{FF2B5EF4-FFF2-40B4-BE49-F238E27FC236}">
                <a16:creationId xmlns:a16="http://schemas.microsoft.com/office/drawing/2014/main" id="{73DF3CE1-4ED8-98C1-DBC5-3FEAE4ECB64A}"/>
              </a:ext>
            </a:extLst>
          </p:cNvPr>
          <p:cNvSpPr txBox="1"/>
          <p:nvPr/>
        </p:nvSpPr>
        <p:spPr>
          <a:xfrm>
            <a:off x="5998696" y="388855"/>
            <a:ext cx="4598504" cy="830997"/>
          </a:xfrm>
          <a:prstGeom prst="rect">
            <a:avLst/>
          </a:prstGeom>
          <a:noFill/>
        </p:spPr>
        <p:txBody>
          <a:bodyPr wrap="square">
            <a:spAutoFit/>
          </a:bodyPr>
          <a:lstStyle/>
          <a:p>
            <a:pPr algn="ctr"/>
            <a:r>
              <a:rPr lang="el-GR" sz="48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ΑΘΗΝΑ </a:t>
            </a:r>
            <a:r>
              <a:rPr lang="en-US" sz="48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endParaRPr lang="el-GR" sz="4800" dirty="0">
              <a:solidFill>
                <a:schemeClr val="accent4">
                  <a:lumMod val="40000"/>
                  <a:lumOff val="60000"/>
                </a:schemeClr>
              </a:solidFill>
              <a:latin typeface="Garamond" panose="02020404030301010803" pitchFamily="18" charset="0"/>
            </a:endParaRPr>
          </a:p>
        </p:txBody>
      </p:sp>
      <p:pic>
        <p:nvPicPr>
          <p:cNvPr id="6" name="Εικόνα 5">
            <a:extLst>
              <a:ext uri="{FF2B5EF4-FFF2-40B4-BE49-F238E27FC236}">
                <a16:creationId xmlns:a16="http://schemas.microsoft.com/office/drawing/2014/main" id="{5D0337CB-9121-588B-DE7A-8889179BE849}"/>
              </a:ext>
            </a:extLst>
          </p:cNvPr>
          <p:cNvPicPr>
            <a:picLocks noChangeAspect="1"/>
          </p:cNvPicPr>
          <p:nvPr/>
        </p:nvPicPr>
        <p:blipFill>
          <a:blip r:embed="rId3"/>
          <a:stretch>
            <a:fillRect/>
          </a:stretch>
        </p:blipFill>
        <p:spPr>
          <a:xfrm>
            <a:off x="273060" y="5199676"/>
            <a:ext cx="1441704" cy="1441704"/>
          </a:xfrm>
          <a:prstGeom prst="rect">
            <a:avLst/>
          </a:prstGeom>
        </p:spPr>
      </p:pic>
    </p:spTree>
    <p:extLst>
      <p:ext uri="{BB962C8B-B14F-4D97-AF65-F5344CB8AC3E}">
        <p14:creationId xmlns:p14="http://schemas.microsoft.com/office/powerpoint/2010/main" val="1379434059"/>
      </p:ext>
    </p:extLst>
  </p:cSld>
  <p:clrMapOvr>
    <a:masterClrMapping/>
  </p:clrMapOvr>
  <mc:AlternateContent xmlns:mc="http://schemas.openxmlformats.org/markup-compatibility/2006" xmlns:p14="http://schemas.microsoft.com/office/powerpoint/2010/main">
    <mc:Choice Requires="p14">
      <p:transition spd="slow" p14:dur="2000" advTm="8095"/>
    </mc:Choice>
    <mc:Fallback xmlns="">
      <p:transition spd="slow" advTm="809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359EE8-D481-2976-CA5E-2A6850D4FD8E}"/>
              </a:ext>
            </a:extLst>
          </p:cNvPr>
          <p:cNvSpPr txBox="1"/>
          <p:nvPr/>
        </p:nvSpPr>
        <p:spPr>
          <a:xfrm>
            <a:off x="2431774" y="2446427"/>
            <a:ext cx="4717775" cy="1965153"/>
          </a:xfrm>
          <a:prstGeom prst="rect">
            <a:avLst/>
          </a:prstGeom>
          <a:noFill/>
          <a:ln>
            <a:solidFill>
              <a:schemeClr val="accent2">
                <a:lumMod val="60000"/>
                <a:lumOff val="40000"/>
              </a:schemeClr>
            </a:solidFill>
          </a:ln>
        </p:spPr>
        <p:txBody>
          <a:bodyPr wrap="square">
            <a:spAutoFit/>
          </a:bodyPr>
          <a:lstStyle/>
          <a:p>
            <a:pPr algn="ctr">
              <a:lnSpc>
                <a:spcPct val="107000"/>
              </a:lnSpc>
              <a:spcAft>
                <a:spcPts val="800"/>
              </a:spcAft>
            </a:pPr>
            <a:r>
              <a:rPr lang="el-GR" b="1" dirty="0">
                <a:latin typeface="Calibri" panose="020F0502020204030204" pitchFamily="34" charset="0"/>
                <a:ea typeface="Calibri" panose="020F0502020204030204" pitchFamily="34" charset="0"/>
                <a:cs typeface="Calibri" panose="020F0502020204030204" pitchFamily="34" charset="0"/>
              </a:rPr>
              <a:t>Απονομή στο Ensemble</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Calibri" panose="020F0502020204030204" pitchFamily="34" charset="0"/>
                <a:ea typeface="Calibri" panose="020F0502020204030204" pitchFamily="34" charset="0"/>
                <a:cs typeface="Calibri" panose="020F0502020204030204" pitchFamily="34" charset="0"/>
              </a:rPr>
              <a:t>1η θέση: κύπελλο μετάλλια και διπλώματα</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Calibri" panose="020F0502020204030204" pitchFamily="34" charset="0"/>
                <a:ea typeface="Calibri" panose="020F0502020204030204" pitchFamily="34" charset="0"/>
                <a:cs typeface="Calibri" panose="020F0502020204030204" pitchFamily="34" charset="0"/>
              </a:rPr>
              <a:t>2</a:t>
            </a:r>
            <a:r>
              <a:rPr lang="el-GR" baseline="30000" dirty="0">
                <a:latin typeface="Calibri" panose="020F0502020204030204" pitchFamily="34" charset="0"/>
                <a:ea typeface="Calibri" panose="020F0502020204030204" pitchFamily="34" charset="0"/>
                <a:cs typeface="Calibri" panose="020F0502020204030204" pitchFamily="34" charset="0"/>
              </a:rPr>
              <a:t>η</a:t>
            </a:r>
            <a:r>
              <a:rPr lang="el-GR" dirty="0">
                <a:latin typeface="Calibri" panose="020F0502020204030204" pitchFamily="34" charset="0"/>
                <a:ea typeface="Calibri" panose="020F0502020204030204" pitchFamily="34" charset="0"/>
                <a:cs typeface="Calibri" panose="020F0502020204030204" pitchFamily="34" charset="0"/>
              </a:rPr>
              <a:t> έως 3</a:t>
            </a:r>
            <a:r>
              <a:rPr lang="el-GR" baseline="30000" dirty="0">
                <a:latin typeface="Calibri" panose="020F0502020204030204" pitchFamily="34" charset="0"/>
                <a:ea typeface="Calibri" panose="020F0502020204030204" pitchFamily="34" charset="0"/>
                <a:cs typeface="Calibri" panose="020F0502020204030204" pitchFamily="34" charset="0"/>
              </a:rPr>
              <a:t>η</a:t>
            </a:r>
            <a:r>
              <a:rPr lang="el-GR" dirty="0">
                <a:latin typeface="Calibri" panose="020F0502020204030204" pitchFamily="34" charset="0"/>
                <a:ea typeface="Calibri" panose="020F0502020204030204" pitchFamily="34" charset="0"/>
                <a:cs typeface="Calibri" panose="020F0502020204030204" pitchFamily="34" charset="0"/>
              </a:rPr>
              <a:t> θέση μετάλλια και διπλώματα</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dirty="0">
                <a:latin typeface="Calibri" panose="020F0502020204030204" pitchFamily="34" charset="0"/>
                <a:ea typeface="Calibri" panose="020F0502020204030204" pitchFamily="34" charset="0"/>
                <a:cs typeface="Calibri" panose="020F0502020204030204" pitchFamily="34" charset="0"/>
              </a:rPr>
              <a:t>4η έως 8η θέση: αναμνηστικά διπλώματα</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buClr>
                <a:schemeClr val="accent1"/>
              </a:buClr>
              <a:buFont typeface="Wingdings" panose="05000000000000000000" pitchFamily="2" charset="2"/>
              <a:buChar char="Ø"/>
            </a:pPr>
            <a:r>
              <a:rPr lang="en-US" b="1" dirty="0">
                <a:latin typeface="Calibri" panose="020F0502020204030204" pitchFamily="34" charset="0"/>
                <a:ea typeface="Calibri" panose="020F0502020204030204" pitchFamily="34" charset="0"/>
              </a:rPr>
              <a:t>EXHIBITION</a:t>
            </a:r>
            <a:r>
              <a:rPr lang="el-GR" dirty="0">
                <a:latin typeface="Calibri" panose="020F0502020204030204" pitchFamily="34" charset="0"/>
                <a:ea typeface="Calibri" panose="020F0502020204030204" pitchFamily="34" charset="0"/>
              </a:rPr>
              <a:t>: Αναμνηστικό </a:t>
            </a:r>
            <a:endParaRPr lang="el-GR" dirty="0"/>
          </a:p>
        </p:txBody>
      </p:sp>
      <p:sp>
        <p:nvSpPr>
          <p:cNvPr id="5" name="TextBox 4">
            <a:extLst>
              <a:ext uri="{FF2B5EF4-FFF2-40B4-BE49-F238E27FC236}">
                <a16:creationId xmlns:a16="http://schemas.microsoft.com/office/drawing/2014/main" id="{587D92AC-EE54-321D-C180-3DDEA36306E6}"/>
              </a:ext>
            </a:extLst>
          </p:cNvPr>
          <p:cNvSpPr txBox="1"/>
          <p:nvPr/>
        </p:nvSpPr>
        <p:spPr>
          <a:xfrm>
            <a:off x="7169426" y="1032219"/>
            <a:ext cx="4717774" cy="1971374"/>
          </a:xfrm>
          <a:prstGeom prst="rect">
            <a:avLst/>
          </a:prstGeom>
          <a:noFill/>
          <a:ln>
            <a:solidFill>
              <a:schemeClr val="accent2">
                <a:lumMod val="60000"/>
                <a:lumOff val="40000"/>
              </a:schemeClr>
            </a:solidFill>
          </a:ln>
        </p:spPr>
        <p:txBody>
          <a:bodyPr wrap="square">
            <a:spAutoFit/>
          </a:bodyPr>
          <a:lstStyle/>
          <a:p>
            <a:pPr algn="ctr">
              <a:lnSpc>
                <a:spcPct val="107000"/>
              </a:lnSpc>
              <a:spcAft>
                <a:spcPts val="800"/>
              </a:spcAft>
            </a:pPr>
            <a:r>
              <a:rPr lang="el-GR" b="1" dirty="0">
                <a:latin typeface="Calibri" panose="020F0502020204030204" pitchFamily="34" charset="0"/>
                <a:ea typeface="Calibri" panose="020F0502020204030204" pitchFamily="34" charset="0"/>
                <a:cs typeface="Calibri" panose="020F0502020204030204" pitchFamily="34" charset="0"/>
              </a:rPr>
              <a:t>Απονομές Σύνθετο ατομικό &amp; όργανα</a:t>
            </a:r>
            <a:r>
              <a:rPr lang="el-GR" dirty="0">
                <a:latin typeface="Calibri" panose="020F0502020204030204" pitchFamily="34" charset="0"/>
                <a:ea typeface="Calibri" panose="020F0502020204030204" pitchFamily="34" charset="0"/>
                <a:cs typeface="Calibri" panose="020F0502020204030204" pitchFamily="34" charset="0"/>
              </a:rPr>
              <a:t> </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1η θέση έως 3</a:t>
            </a:r>
            <a:r>
              <a:rPr lang="el-GR" b="1" baseline="30000" dirty="0">
                <a:latin typeface="Calibri" panose="020F0502020204030204" pitchFamily="34" charset="0"/>
                <a:ea typeface="Calibri" panose="020F0502020204030204" pitchFamily="34" charset="0"/>
                <a:cs typeface="Calibri" panose="020F0502020204030204" pitchFamily="34" charset="0"/>
              </a:rPr>
              <a:t>η</a:t>
            </a:r>
            <a:r>
              <a:rPr lang="el-GR" b="1" dirty="0">
                <a:latin typeface="Calibri" panose="020F0502020204030204" pitchFamily="34" charset="0"/>
                <a:ea typeface="Calibri" panose="020F0502020204030204" pitchFamily="34" charset="0"/>
                <a:cs typeface="Calibri" panose="020F0502020204030204" pitchFamily="34" charset="0"/>
              </a:rPr>
              <a:t> θέση</a:t>
            </a:r>
            <a:r>
              <a:rPr lang="el-GR" dirty="0">
                <a:latin typeface="Calibri" panose="020F0502020204030204" pitchFamily="34" charset="0"/>
                <a:ea typeface="Calibri" panose="020F0502020204030204" pitchFamily="34" charset="0"/>
                <a:cs typeface="Calibri" panose="020F0502020204030204" pitchFamily="34" charset="0"/>
              </a:rPr>
              <a:t> : μετάλλιο και δίπλωμα </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4η έως 8η θέση</a:t>
            </a:r>
            <a:r>
              <a:rPr lang="el-GR" dirty="0">
                <a:latin typeface="Calibri" panose="020F0502020204030204" pitchFamily="34" charset="0"/>
                <a:ea typeface="Calibri" panose="020F0502020204030204" pitchFamily="34" charset="0"/>
                <a:cs typeface="Calibri" panose="020F0502020204030204" pitchFamily="34" charset="0"/>
              </a:rPr>
              <a:t>: αναμνηστικά διπλώματα </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n-US" b="1" dirty="0">
                <a:latin typeface="Calibri" panose="020F0502020204030204" pitchFamily="34" charset="0"/>
                <a:ea typeface="Calibri" panose="020F0502020204030204" pitchFamily="34" charset="0"/>
                <a:cs typeface="Calibri" panose="020F0502020204030204" pitchFamily="34" charset="0"/>
              </a:rPr>
              <a:t>Babies</a:t>
            </a:r>
            <a:r>
              <a:rPr lang="el-GR" b="1" dirty="0">
                <a:latin typeface="Calibri" panose="020F0502020204030204" pitchFamily="34" charset="0"/>
                <a:ea typeface="Calibri" panose="020F0502020204030204" pitchFamily="34" charset="0"/>
                <a:cs typeface="Calibri" panose="020F0502020204030204" pitchFamily="34" charset="0"/>
              </a:rPr>
              <a:t>:</a:t>
            </a:r>
            <a:r>
              <a:rPr lang="el-GR" dirty="0">
                <a:latin typeface="Calibri" panose="020F0502020204030204" pitchFamily="34" charset="0"/>
                <a:ea typeface="Calibri" panose="020F0502020204030204" pitchFamily="34" charset="0"/>
                <a:cs typeface="Calibri" panose="020F0502020204030204" pitchFamily="34" charset="0"/>
              </a:rPr>
              <a:t> Αναμνηστικό </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Mini</a:t>
            </a:r>
            <a:r>
              <a:rPr lang="en-US" b="1" dirty="0">
                <a:latin typeface="Calibri" panose="020F0502020204030204" pitchFamily="34" charset="0"/>
                <a:ea typeface="Calibri" panose="020F0502020204030204" pitchFamily="34" charset="0"/>
                <a:cs typeface="Calibri" panose="020F0502020204030204" pitchFamily="34" charset="0"/>
              </a:rPr>
              <a:t>s</a:t>
            </a:r>
            <a:r>
              <a:rPr lang="el-GR" dirty="0">
                <a:latin typeface="Calibri" panose="020F0502020204030204" pitchFamily="34" charset="0"/>
                <a:ea typeface="Calibri" panose="020F0502020204030204" pitchFamily="34" charset="0"/>
                <a:cs typeface="Calibri" panose="020F0502020204030204" pitchFamily="34" charset="0"/>
              </a:rPr>
              <a:t>: μετάλλια και διπλώματα </a:t>
            </a:r>
            <a:endParaRPr lang="el-GR" dirty="0">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62B4FB05-3E2E-41C7-5A31-5429E1C8FF6E}"/>
              </a:ext>
            </a:extLst>
          </p:cNvPr>
          <p:cNvSpPr txBox="1"/>
          <p:nvPr/>
        </p:nvSpPr>
        <p:spPr>
          <a:xfrm>
            <a:off x="7036904" y="4293900"/>
            <a:ext cx="5155096" cy="2564100"/>
          </a:xfrm>
          <a:prstGeom prst="rect">
            <a:avLst/>
          </a:prstGeom>
          <a:noFill/>
          <a:ln>
            <a:solidFill>
              <a:schemeClr val="accent2">
                <a:lumMod val="60000"/>
                <a:lumOff val="40000"/>
              </a:schemeClr>
            </a:solidFill>
          </a:ln>
        </p:spPr>
        <p:txBody>
          <a:bodyPr wrap="square">
            <a:spAutoFit/>
          </a:bodyPr>
          <a:lstStyle/>
          <a:p>
            <a:pPr marL="285750" indent="-285750">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Mini</a:t>
            </a:r>
            <a:r>
              <a:rPr lang="en-US" b="1" dirty="0">
                <a:latin typeface="Calibri" panose="020F0502020204030204" pitchFamily="34" charset="0"/>
                <a:ea typeface="Calibri" panose="020F0502020204030204" pitchFamily="34" charset="0"/>
                <a:cs typeface="Calibri" panose="020F0502020204030204" pitchFamily="34" charset="0"/>
              </a:rPr>
              <a:t>s </a:t>
            </a:r>
            <a:r>
              <a:rPr lang="el-GR" b="1" dirty="0">
                <a:latin typeface="Calibri" panose="020F0502020204030204" pitchFamily="34" charset="0"/>
                <a:ea typeface="Calibri" panose="020F0502020204030204" pitchFamily="34" charset="0"/>
                <a:cs typeface="Calibri" panose="020F0502020204030204" pitchFamily="34" charset="0"/>
              </a:rPr>
              <a:t>Children</a:t>
            </a:r>
            <a:r>
              <a:rPr lang="el-GR" dirty="0">
                <a:latin typeface="Calibri" panose="020F0502020204030204" pitchFamily="34" charset="0"/>
                <a:ea typeface="Calibri" panose="020F0502020204030204" pitchFamily="34" charset="0"/>
                <a:cs typeface="Calibri" panose="020F0502020204030204" pitchFamily="34" charset="0"/>
              </a:rPr>
              <a:t> : μετάλλια και διπλώματα </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Best choreography</a:t>
            </a:r>
            <a:r>
              <a:rPr lang="el-GR" dirty="0">
                <a:latin typeface="Calibri" panose="020F0502020204030204" pitchFamily="34" charset="0"/>
                <a:ea typeface="Calibri" panose="020F0502020204030204" pitchFamily="34" charset="0"/>
                <a:cs typeface="Calibri" panose="020F0502020204030204" pitchFamily="34" charset="0"/>
              </a:rPr>
              <a:t> : αναμνηστική πλακέτα</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Καλύτερη αθλήτρια κατηγορίας </a:t>
            </a:r>
            <a:r>
              <a:rPr lang="en-US" b="1" dirty="0">
                <a:latin typeface="Calibri" panose="020F0502020204030204" pitchFamily="34" charset="0"/>
                <a:ea typeface="Calibri" panose="020F0502020204030204" pitchFamily="34" charset="0"/>
                <a:cs typeface="Calibri" panose="020F0502020204030204" pitchFamily="34" charset="0"/>
              </a:rPr>
              <a:t>Junior Level A</a:t>
            </a:r>
            <a:r>
              <a:rPr lang="el-GR" b="1" dirty="0">
                <a:latin typeface="Calibri" panose="020F0502020204030204" pitchFamily="34" charset="0"/>
                <a:ea typeface="Calibri" panose="020F0502020204030204" pitchFamily="34" charset="0"/>
                <a:cs typeface="Calibri" panose="020F0502020204030204" pitchFamily="34" charset="0"/>
              </a:rPr>
              <a:t>:  </a:t>
            </a:r>
            <a:r>
              <a:rPr lang="el-GR" dirty="0">
                <a:latin typeface="Calibri" panose="020F0502020204030204" pitchFamily="34" charset="0"/>
                <a:ea typeface="Calibri" panose="020F0502020204030204" pitchFamily="34" charset="0"/>
                <a:cs typeface="Calibri" panose="020F0502020204030204" pitchFamily="34" charset="0"/>
              </a:rPr>
              <a:t>αναμνηστική πλακέτα</a:t>
            </a:r>
            <a:endParaRPr lang="el-GR" dirty="0">
              <a:latin typeface="Calibri" panose="020F0502020204030204" pitchFamily="34" charset="0"/>
              <a:ea typeface="Calibri" panose="020F0502020204030204" pitchFamily="34" charset="0"/>
              <a:cs typeface="Arial" panose="020B0604020202020204" pitchFamily="34" charset="0"/>
            </a:endParaRPr>
          </a:p>
          <a:p>
            <a:pPr marL="285750" indent="-285750">
              <a:lnSpc>
                <a:spcPct val="107000"/>
              </a:lnSpc>
              <a:spcAft>
                <a:spcPts val="800"/>
              </a:spcAft>
              <a:buClr>
                <a:schemeClr val="accent1"/>
              </a:buClr>
              <a:buFont typeface="Wingdings" panose="05000000000000000000" pitchFamily="2" charset="2"/>
              <a:buChar char="Ø"/>
            </a:pPr>
            <a:r>
              <a:rPr lang="el-GR" b="1" dirty="0">
                <a:latin typeface="Calibri" panose="020F0502020204030204" pitchFamily="34" charset="0"/>
                <a:ea typeface="Calibri" panose="020F0502020204030204" pitchFamily="34" charset="0"/>
                <a:cs typeface="Calibri" panose="020F0502020204030204" pitchFamily="34" charset="0"/>
              </a:rPr>
              <a:t>Καλύτερη αθλήτρια κατηγορίας </a:t>
            </a:r>
            <a:r>
              <a:rPr lang="en-US" b="1" dirty="0">
                <a:latin typeface="Calibri" panose="020F0502020204030204" pitchFamily="34" charset="0"/>
                <a:ea typeface="Calibri" panose="020F0502020204030204" pitchFamily="34" charset="0"/>
                <a:cs typeface="Calibri" panose="020F0502020204030204" pitchFamily="34" charset="0"/>
              </a:rPr>
              <a:t>Senior Level A </a:t>
            </a:r>
            <a:r>
              <a:rPr lang="el-GR" b="1" dirty="0">
                <a:latin typeface="Calibri" panose="020F0502020204030204" pitchFamily="34" charset="0"/>
                <a:ea typeface="Calibri" panose="020F0502020204030204" pitchFamily="34" charset="0"/>
                <a:cs typeface="Calibri" panose="020F0502020204030204" pitchFamily="34" charset="0"/>
              </a:rPr>
              <a:t>:</a:t>
            </a:r>
            <a:r>
              <a:rPr lang="el-GR" dirty="0">
                <a:latin typeface="Calibri" panose="020F0502020204030204" pitchFamily="34" charset="0"/>
                <a:ea typeface="Calibri" panose="020F0502020204030204" pitchFamily="34" charset="0"/>
                <a:cs typeface="Calibri" panose="020F0502020204030204" pitchFamily="34" charset="0"/>
              </a:rPr>
              <a:t> αναμνηστική πλακέτα</a:t>
            </a:r>
          </a:p>
          <a:p>
            <a:pPr marL="285750" indent="-285750">
              <a:lnSpc>
                <a:spcPct val="107000"/>
              </a:lnSpc>
              <a:spcAft>
                <a:spcPts val="800"/>
              </a:spcAft>
              <a:buClr>
                <a:schemeClr val="accent1"/>
              </a:buClr>
              <a:buFont typeface="Wingdings" panose="05000000000000000000" pitchFamily="2" charset="2"/>
              <a:buChar char="Ø"/>
            </a:pPr>
            <a:r>
              <a:rPr lang="en-US" b="1" dirty="0">
                <a:latin typeface="Calibri" panose="020F0502020204030204" pitchFamily="34" charset="0"/>
                <a:ea typeface="Calibri" panose="020F0502020204030204" pitchFamily="34" charset="0"/>
                <a:cs typeface="Calibri" panose="020F0502020204030204" pitchFamily="34" charset="0"/>
              </a:rPr>
              <a:t>Miss “Athina cup” </a:t>
            </a:r>
            <a:r>
              <a:rPr lang="el-GR" dirty="0">
                <a:latin typeface="Calibri" panose="020F0502020204030204" pitchFamily="34" charset="0"/>
                <a:ea typeface="Calibri" panose="020F0502020204030204" pitchFamily="34" charset="0"/>
                <a:cs typeface="Calibri" panose="020F0502020204030204" pitchFamily="34" charset="0"/>
              </a:rPr>
              <a:t>: αναμνηστική πλακέτα </a:t>
            </a:r>
            <a:endParaRPr lang="el-GR" dirty="0">
              <a:latin typeface="Calibri" panose="020F0502020204030204" pitchFamily="34" charset="0"/>
              <a:ea typeface="Calibri" panose="020F0502020204030204" pitchFamily="34" charset="0"/>
              <a:cs typeface="Arial" panose="020B0604020202020204" pitchFamily="34" charset="0"/>
            </a:endParaRPr>
          </a:p>
        </p:txBody>
      </p:sp>
      <p:pic>
        <p:nvPicPr>
          <p:cNvPr id="8" name="Εικόνα 7">
            <a:extLst>
              <a:ext uri="{FF2B5EF4-FFF2-40B4-BE49-F238E27FC236}">
                <a16:creationId xmlns:a16="http://schemas.microsoft.com/office/drawing/2014/main" id="{ED7272DA-2708-A4CC-438D-A7E1812D4F75}"/>
              </a:ext>
            </a:extLst>
          </p:cNvPr>
          <p:cNvPicPr>
            <a:picLocks noChangeAspect="1"/>
          </p:cNvPicPr>
          <p:nvPr/>
        </p:nvPicPr>
        <p:blipFill>
          <a:blip r:embed="rId2"/>
          <a:stretch>
            <a:fillRect/>
          </a:stretch>
        </p:blipFill>
        <p:spPr>
          <a:xfrm>
            <a:off x="0" y="1170143"/>
            <a:ext cx="2431773" cy="3666900"/>
          </a:xfrm>
          <a:prstGeom prst="ellipse">
            <a:avLst/>
          </a:prstGeom>
          <a:ln>
            <a:noFill/>
          </a:ln>
          <a:effectLst>
            <a:softEdge rad="112500"/>
          </a:effectLst>
        </p:spPr>
      </p:pic>
      <p:pic>
        <p:nvPicPr>
          <p:cNvPr id="9" name="Εικόνα 8">
            <a:extLst>
              <a:ext uri="{FF2B5EF4-FFF2-40B4-BE49-F238E27FC236}">
                <a16:creationId xmlns:a16="http://schemas.microsoft.com/office/drawing/2014/main" id="{D555109F-8BFB-57F9-0B4D-E119A8F57706}"/>
              </a:ext>
            </a:extLst>
          </p:cNvPr>
          <p:cNvPicPr>
            <a:picLocks noChangeAspect="1"/>
          </p:cNvPicPr>
          <p:nvPr/>
        </p:nvPicPr>
        <p:blipFill>
          <a:blip r:embed="rId3"/>
          <a:stretch>
            <a:fillRect/>
          </a:stretch>
        </p:blipFill>
        <p:spPr>
          <a:xfrm>
            <a:off x="273060" y="5199676"/>
            <a:ext cx="1441704" cy="1441704"/>
          </a:xfrm>
          <a:prstGeom prst="rect">
            <a:avLst/>
          </a:prstGeom>
        </p:spPr>
      </p:pic>
      <p:sp>
        <p:nvSpPr>
          <p:cNvPr id="12" name="TextBox 11">
            <a:extLst>
              <a:ext uri="{FF2B5EF4-FFF2-40B4-BE49-F238E27FC236}">
                <a16:creationId xmlns:a16="http://schemas.microsoft.com/office/drawing/2014/main" id="{6337FB04-CD46-E3DA-8C03-692829721255}"/>
              </a:ext>
            </a:extLst>
          </p:cNvPr>
          <p:cNvSpPr txBox="1"/>
          <p:nvPr/>
        </p:nvSpPr>
        <p:spPr>
          <a:xfrm>
            <a:off x="2925418" y="462257"/>
            <a:ext cx="6341164" cy="707886"/>
          </a:xfrm>
          <a:prstGeom prst="rect">
            <a:avLst/>
          </a:prstGeom>
          <a:noFill/>
        </p:spPr>
        <p:txBody>
          <a:bodyPr wrap="square">
            <a:spAutoFit/>
          </a:bodyPr>
          <a:lstStyle/>
          <a:p>
            <a:pPr algn="ctr"/>
            <a:r>
              <a:rPr lang="el-GR"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ΑΘΗΝΑ </a:t>
            </a:r>
            <a:r>
              <a:rPr lang="en-US"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endParaRPr lang="el-GR" sz="4000" dirty="0">
              <a:solidFill>
                <a:schemeClr val="accent4">
                  <a:lumMod val="40000"/>
                  <a:lumOff val="60000"/>
                </a:schemeClr>
              </a:solidFill>
              <a:latin typeface="Garamond" panose="02020404030301010803" pitchFamily="18" charset="0"/>
            </a:endParaRPr>
          </a:p>
        </p:txBody>
      </p:sp>
    </p:spTree>
    <p:extLst>
      <p:ext uri="{BB962C8B-B14F-4D97-AF65-F5344CB8AC3E}">
        <p14:creationId xmlns:p14="http://schemas.microsoft.com/office/powerpoint/2010/main" val="3370546716"/>
      </p:ext>
    </p:extLst>
  </p:cSld>
  <p:clrMapOvr>
    <a:masterClrMapping/>
  </p:clrMapOvr>
  <mc:AlternateContent xmlns:mc="http://schemas.openxmlformats.org/markup-compatibility/2006" xmlns:p14="http://schemas.microsoft.com/office/powerpoint/2010/main">
    <mc:Choice Requires="p14">
      <p:transition spd="slow" p14:dur="2000" advTm="8143"/>
    </mc:Choice>
    <mc:Fallback xmlns="">
      <p:transition spd="slow" advTm="814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A84438-34A0-5525-F9F3-A0A881C5A294}"/>
              </a:ext>
            </a:extLst>
          </p:cNvPr>
          <p:cNvSpPr>
            <a:spLocks noGrp="1"/>
          </p:cNvSpPr>
          <p:nvPr>
            <p:ph type="title"/>
          </p:nvPr>
        </p:nvSpPr>
        <p:spPr>
          <a:xfrm>
            <a:off x="2016746" y="793623"/>
            <a:ext cx="8610599" cy="702828"/>
          </a:xfrm>
        </p:spPr>
        <p:txBody>
          <a:bodyPr/>
          <a:lstStyle/>
          <a:p>
            <a:pPr algn="ctr"/>
            <a:r>
              <a:rPr lang="el-GR" b="1" dirty="0">
                <a:solidFill>
                  <a:schemeClr val="accent3">
                    <a:lumMod val="60000"/>
                    <a:lumOff val="40000"/>
                  </a:schemeClr>
                </a:solidFill>
                <a:effectLst>
                  <a:outerShdw blurRad="38100" dist="38100" dir="2700000" algn="tl">
                    <a:srgbClr val="000000">
                      <a:alpha val="43137"/>
                    </a:srgbClr>
                  </a:outerShdw>
                </a:effectLst>
                <a:latin typeface="Gabriola" panose="04040605051002020D02" pitchFamily="82" charset="0"/>
              </a:rPr>
              <a:t>Κοστοσ συμμετοχησ</a:t>
            </a:r>
          </a:p>
        </p:txBody>
      </p:sp>
      <p:sp>
        <p:nvSpPr>
          <p:cNvPr id="5" name="Θέση κειμένου 4">
            <a:extLst>
              <a:ext uri="{FF2B5EF4-FFF2-40B4-BE49-F238E27FC236}">
                <a16:creationId xmlns:a16="http://schemas.microsoft.com/office/drawing/2014/main" id="{B09CAB8D-B9C2-4291-043D-2CE56C017695}"/>
              </a:ext>
            </a:extLst>
          </p:cNvPr>
          <p:cNvSpPr>
            <a:spLocks noGrp="1"/>
          </p:cNvSpPr>
          <p:nvPr>
            <p:ph type="body" idx="1"/>
          </p:nvPr>
        </p:nvSpPr>
        <p:spPr>
          <a:xfrm>
            <a:off x="7553479" y="1992211"/>
            <a:ext cx="4544987" cy="1882912"/>
          </a:xfrm>
          <a:ln>
            <a:solidFill>
              <a:schemeClr val="accent2">
                <a:lumMod val="60000"/>
                <a:lumOff val="40000"/>
              </a:schemeClr>
            </a:solidFill>
          </a:ln>
        </p:spPr>
        <p:txBody>
          <a:bodyPr/>
          <a:lstStyle/>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Seniors</a:t>
            </a:r>
            <a:r>
              <a:rPr lang="el-GR" sz="1800" dirty="0">
                <a:latin typeface="Calibri" panose="020F0502020204030204" pitchFamily="34" charset="0"/>
                <a:ea typeface="Calibri" panose="020F0502020204030204" pitchFamily="34" charset="0"/>
                <a:cs typeface="Calibri" panose="020F0502020204030204" pitchFamily="34" charset="0"/>
              </a:rPr>
              <a:t> (Γυναίκες) </a:t>
            </a:r>
            <a:r>
              <a:rPr lang="en-US" sz="1800" dirty="0">
                <a:latin typeface="Calibri" panose="020F0502020204030204" pitchFamily="34" charset="0"/>
                <a:ea typeface="Calibri" panose="020F0502020204030204" pitchFamily="34" charset="0"/>
                <a:cs typeface="Calibri" panose="020F0502020204030204" pitchFamily="34" charset="0"/>
              </a:rPr>
              <a:t>Level C</a:t>
            </a:r>
            <a:r>
              <a:rPr lang="el-GR" sz="1800" dirty="0">
                <a:latin typeface="Calibri" panose="020F0502020204030204" pitchFamily="34" charset="0"/>
                <a:ea typeface="Calibri" panose="020F0502020204030204" pitchFamily="34" charset="0"/>
                <a:cs typeface="Calibri" panose="020F0502020204030204" pitchFamily="34" charset="0"/>
              </a:rPr>
              <a:t> </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Juniors</a:t>
            </a:r>
            <a:r>
              <a:rPr lang="el-GR" sz="1800" dirty="0">
                <a:latin typeface="Calibri" panose="020F0502020204030204" pitchFamily="34" charset="0"/>
                <a:ea typeface="Calibri" panose="020F0502020204030204" pitchFamily="34" charset="0"/>
                <a:cs typeface="Calibri" panose="020F0502020204030204" pitchFamily="34" charset="0"/>
              </a:rPr>
              <a:t> (Νεάνιδες) </a:t>
            </a:r>
            <a:r>
              <a:rPr lang="en-US" sz="1800" dirty="0">
                <a:latin typeface="Calibri" panose="020F0502020204030204" pitchFamily="34" charset="0"/>
                <a:ea typeface="Calibri" panose="020F0502020204030204" pitchFamily="34" charset="0"/>
                <a:cs typeface="Calibri" panose="020F0502020204030204" pitchFamily="34" charset="0"/>
              </a:rPr>
              <a:t>Level C</a:t>
            </a:r>
          </a:p>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Pre</a:t>
            </a:r>
            <a:r>
              <a:rPr lang="el-GR" sz="180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juniors</a:t>
            </a:r>
            <a:r>
              <a:rPr lang="el-GR" sz="1800" dirty="0">
                <a:latin typeface="Calibri" panose="020F0502020204030204" pitchFamily="34" charset="0"/>
                <a:ea typeface="Calibri" panose="020F0502020204030204" pitchFamily="34" charset="0"/>
                <a:cs typeface="Calibri" panose="020F0502020204030204" pitchFamily="34" charset="0"/>
              </a:rPr>
              <a:t> (Κορασίδες 3</a:t>
            </a:r>
            <a:r>
              <a:rPr lang="el-GR" sz="1800" baseline="30000" dirty="0">
                <a:latin typeface="Calibri" panose="020F0502020204030204" pitchFamily="34" charset="0"/>
                <a:ea typeface="Calibri" panose="020F0502020204030204" pitchFamily="34" charset="0"/>
                <a:cs typeface="Calibri" panose="020F0502020204030204" pitchFamily="34" charset="0"/>
              </a:rPr>
              <a:t>ης</a:t>
            </a:r>
            <a:r>
              <a:rPr lang="el-GR" sz="1800" dirty="0">
                <a:latin typeface="Calibri" panose="020F0502020204030204" pitchFamily="34" charset="0"/>
                <a:ea typeface="Calibri" panose="020F0502020204030204" pitchFamily="34" charset="0"/>
                <a:cs typeface="Calibri" panose="020F0502020204030204" pitchFamily="34" charset="0"/>
              </a:rPr>
              <a:t>χρονιάς) </a:t>
            </a:r>
            <a:r>
              <a:rPr lang="en-US" sz="1800" dirty="0">
                <a:latin typeface="Calibri" panose="020F0502020204030204" pitchFamily="34" charset="0"/>
                <a:ea typeface="Calibri" panose="020F0502020204030204" pitchFamily="34" charset="0"/>
                <a:cs typeface="Calibri" panose="020F0502020204030204" pitchFamily="34" charset="0"/>
              </a:rPr>
              <a:t>Level C </a:t>
            </a:r>
          </a:p>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Hopes</a:t>
            </a:r>
            <a:r>
              <a:rPr lang="el-GR" sz="1800" dirty="0">
                <a:latin typeface="Calibri" panose="020F0502020204030204" pitchFamily="34" charset="0"/>
                <a:ea typeface="Calibri" panose="020F0502020204030204" pitchFamily="34" charset="0"/>
                <a:cs typeface="Calibri" panose="020F0502020204030204" pitchFamily="34" charset="0"/>
              </a:rPr>
              <a:t> (Κορασίδες 1</a:t>
            </a:r>
            <a:r>
              <a:rPr lang="el-GR" sz="1800" baseline="30000" dirty="0">
                <a:latin typeface="Calibri" panose="020F0502020204030204" pitchFamily="34" charset="0"/>
                <a:ea typeface="Calibri" panose="020F0502020204030204" pitchFamily="34" charset="0"/>
                <a:cs typeface="Calibri" panose="020F0502020204030204" pitchFamily="34" charset="0"/>
              </a:rPr>
              <a:t>ης </a:t>
            </a:r>
            <a:r>
              <a:rPr lang="el-GR" sz="1800" dirty="0">
                <a:latin typeface="Calibri" panose="020F0502020204030204" pitchFamily="34" charset="0"/>
                <a:ea typeface="Calibri" panose="020F0502020204030204" pitchFamily="34" charset="0"/>
                <a:cs typeface="Calibri" panose="020F0502020204030204" pitchFamily="34" charset="0"/>
              </a:rPr>
              <a:t>&amp; 2</a:t>
            </a:r>
            <a:r>
              <a:rPr lang="el-GR" sz="1800" baseline="30000" dirty="0">
                <a:latin typeface="Calibri" panose="020F0502020204030204" pitchFamily="34" charset="0"/>
                <a:ea typeface="Calibri" panose="020F0502020204030204" pitchFamily="34" charset="0"/>
                <a:cs typeface="Calibri" panose="020F0502020204030204" pitchFamily="34" charset="0"/>
              </a:rPr>
              <a:t>Ης </a:t>
            </a:r>
            <a:r>
              <a:rPr lang="el-GR" sz="1800" dirty="0">
                <a:latin typeface="Calibri" panose="020F0502020204030204" pitchFamily="34" charset="0"/>
                <a:ea typeface="Calibri" panose="020F0502020204030204" pitchFamily="34" charset="0"/>
                <a:cs typeface="Calibri" panose="020F0502020204030204" pitchFamily="34" charset="0"/>
              </a:rPr>
              <a:t>χρονιάς) </a:t>
            </a:r>
            <a:r>
              <a:rPr lang="en-US" sz="1800" dirty="0">
                <a:latin typeface="Calibri" panose="020F0502020204030204" pitchFamily="34" charset="0"/>
                <a:ea typeface="Calibri" panose="020F0502020204030204" pitchFamily="34" charset="0"/>
                <a:cs typeface="Calibri" panose="020F0502020204030204" pitchFamily="34" charset="0"/>
              </a:rPr>
              <a:t>Level C </a:t>
            </a:r>
          </a:p>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Benjamins</a:t>
            </a:r>
            <a:r>
              <a:rPr lang="el-GR" sz="1800" dirty="0">
                <a:latin typeface="Calibri" panose="020F0502020204030204" pitchFamily="34" charset="0"/>
                <a:ea typeface="Calibri" panose="020F0502020204030204" pitchFamily="34" charset="0"/>
                <a:cs typeface="Calibri" panose="020F0502020204030204" pitchFamily="34" charset="0"/>
              </a:rPr>
              <a:t> (Παγκορασίδες) </a:t>
            </a:r>
            <a:r>
              <a:rPr lang="en-US" sz="1800" dirty="0">
                <a:latin typeface="Calibri" panose="020F0502020204030204" pitchFamily="34" charset="0"/>
                <a:ea typeface="Calibri" panose="020F0502020204030204" pitchFamily="34" charset="0"/>
                <a:cs typeface="Calibri" panose="020F0502020204030204" pitchFamily="34" charset="0"/>
              </a:rPr>
              <a:t>Level B</a:t>
            </a:r>
            <a:r>
              <a:rPr lang="el-GR" sz="1800" dirty="0">
                <a:latin typeface="Calibri" panose="020F0502020204030204" pitchFamily="34" charset="0"/>
                <a:ea typeface="Calibri" panose="020F0502020204030204" pitchFamily="34" charset="0"/>
                <a:cs typeface="Calibri" panose="020F0502020204030204" pitchFamily="34" charset="0"/>
              </a:rPr>
              <a:t>-</a:t>
            </a:r>
            <a:r>
              <a:rPr lang="en-US" sz="1800" dirty="0">
                <a:latin typeface="Calibri" panose="020F0502020204030204" pitchFamily="34" charset="0"/>
                <a:ea typeface="Calibri" panose="020F0502020204030204" pitchFamily="34" charset="0"/>
                <a:cs typeface="Calibri" panose="020F0502020204030204" pitchFamily="34" charset="0"/>
              </a:rPr>
              <a:t>C</a:t>
            </a:r>
            <a:endParaRPr lang="el-GR" sz="1800" dirty="0">
              <a:latin typeface="Calibri" panose="020F0502020204030204" pitchFamily="34" charset="0"/>
              <a:ea typeface="Calibri" panose="020F0502020204030204" pitchFamily="34" charset="0"/>
              <a:cs typeface="Arial" panose="020B0604020202020204" pitchFamily="34" charset="0"/>
            </a:endParaRPr>
          </a:p>
        </p:txBody>
      </p:sp>
      <p:sp>
        <p:nvSpPr>
          <p:cNvPr id="8" name="Θέση κειμένου 7">
            <a:extLst>
              <a:ext uri="{FF2B5EF4-FFF2-40B4-BE49-F238E27FC236}">
                <a16:creationId xmlns:a16="http://schemas.microsoft.com/office/drawing/2014/main" id="{90D6684D-6136-D285-E39D-A9ED2DF7EE7A}"/>
              </a:ext>
            </a:extLst>
          </p:cNvPr>
          <p:cNvSpPr>
            <a:spLocks noGrp="1"/>
          </p:cNvSpPr>
          <p:nvPr>
            <p:ph type="body" sz="half" idx="15"/>
          </p:nvPr>
        </p:nvSpPr>
        <p:spPr>
          <a:xfrm>
            <a:off x="8073579" y="4858788"/>
            <a:ext cx="3456432" cy="721044"/>
          </a:xfrm>
          <a:ln>
            <a:solidFill>
              <a:schemeClr val="accent2">
                <a:lumMod val="60000"/>
                <a:lumOff val="40000"/>
              </a:schemeClr>
            </a:solidFill>
          </a:ln>
        </p:spPr>
        <p:txBody>
          <a:bodyPr/>
          <a:lstStyle/>
          <a:p>
            <a:r>
              <a:rPr lang="el-GR" sz="1800" b="1" dirty="0">
                <a:latin typeface="Calibri" panose="020F0502020204030204" pitchFamily="34" charset="0"/>
                <a:ea typeface="Calibri" panose="020F0502020204030204" pitchFamily="34" charset="0"/>
              </a:rPr>
              <a:t>60€ ανά αθλήτρια για στις κατηγορίες</a:t>
            </a:r>
            <a:r>
              <a:rPr lang="el-GR" sz="1800" dirty="0">
                <a:latin typeface="Calibri" panose="020F0502020204030204" pitchFamily="34" charset="0"/>
                <a:ea typeface="Calibri" panose="020F0502020204030204" pitchFamily="34" charset="0"/>
              </a:rPr>
              <a:t> </a:t>
            </a:r>
            <a:endParaRPr lang="el-GR" dirty="0"/>
          </a:p>
        </p:txBody>
      </p:sp>
      <p:sp>
        <p:nvSpPr>
          <p:cNvPr id="7" name="Θέση κειμένου 6">
            <a:extLst>
              <a:ext uri="{FF2B5EF4-FFF2-40B4-BE49-F238E27FC236}">
                <a16:creationId xmlns:a16="http://schemas.microsoft.com/office/drawing/2014/main" id="{D122ABAD-4257-FE21-502C-10EE7F102DFF}"/>
              </a:ext>
            </a:extLst>
          </p:cNvPr>
          <p:cNvSpPr>
            <a:spLocks noGrp="1"/>
          </p:cNvSpPr>
          <p:nvPr>
            <p:ph type="body" sz="quarter" idx="3"/>
          </p:nvPr>
        </p:nvSpPr>
        <p:spPr>
          <a:xfrm>
            <a:off x="7735493" y="5384613"/>
            <a:ext cx="4142233" cy="1132631"/>
          </a:xfrm>
          <a:ln>
            <a:solidFill>
              <a:schemeClr val="accent2">
                <a:lumMod val="60000"/>
                <a:lumOff val="40000"/>
              </a:schemeClr>
            </a:solidFill>
          </a:ln>
        </p:spPr>
        <p:txBody>
          <a:bodyPr/>
          <a:lstStyle/>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Hopes</a:t>
            </a:r>
            <a:r>
              <a:rPr lang="el-GR" sz="1800" dirty="0">
                <a:latin typeface="Calibri" panose="020F0502020204030204" pitchFamily="34" charset="0"/>
                <a:ea typeface="Calibri" panose="020F0502020204030204" pitchFamily="34" charset="0"/>
                <a:cs typeface="Calibri" panose="020F0502020204030204" pitchFamily="34" charset="0"/>
              </a:rPr>
              <a:t> (Κορασίδες 1</a:t>
            </a:r>
            <a:r>
              <a:rPr lang="el-GR" sz="1800" baseline="30000" dirty="0">
                <a:latin typeface="Calibri" panose="020F0502020204030204" pitchFamily="34" charset="0"/>
                <a:ea typeface="Calibri" panose="020F0502020204030204" pitchFamily="34" charset="0"/>
                <a:cs typeface="Calibri" panose="020F0502020204030204" pitchFamily="34" charset="0"/>
              </a:rPr>
              <a:t>ης </a:t>
            </a:r>
            <a:r>
              <a:rPr lang="el-GR" sz="1800" dirty="0">
                <a:latin typeface="Calibri" panose="020F0502020204030204" pitchFamily="34" charset="0"/>
                <a:ea typeface="Calibri" panose="020F0502020204030204" pitchFamily="34" charset="0"/>
                <a:cs typeface="Calibri" panose="020F0502020204030204" pitchFamily="34" charset="0"/>
              </a:rPr>
              <a:t>&amp; 2</a:t>
            </a:r>
            <a:r>
              <a:rPr lang="el-GR" sz="1800" baseline="30000" dirty="0">
                <a:latin typeface="Calibri" panose="020F0502020204030204" pitchFamily="34" charset="0"/>
                <a:ea typeface="Calibri" panose="020F0502020204030204" pitchFamily="34" charset="0"/>
                <a:cs typeface="Calibri" panose="020F0502020204030204" pitchFamily="34" charset="0"/>
              </a:rPr>
              <a:t>Ης</a:t>
            </a:r>
            <a:r>
              <a:rPr lang="el-GR" sz="1800" dirty="0">
                <a:latin typeface="Calibri" panose="020F0502020204030204" pitchFamily="34" charset="0"/>
                <a:ea typeface="Calibri" panose="020F0502020204030204" pitchFamily="34" charset="0"/>
                <a:cs typeface="Calibri" panose="020F0502020204030204" pitchFamily="34" charset="0"/>
              </a:rPr>
              <a:t> χρονιάς) </a:t>
            </a:r>
            <a:r>
              <a:rPr lang="en-US" sz="1800" dirty="0">
                <a:latin typeface="Calibri" panose="020F0502020204030204" pitchFamily="34" charset="0"/>
                <a:ea typeface="Calibri" panose="020F0502020204030204" pitchFamily="34" charset="0"/>
                <a:cs typeface="Calibri" panose="020F0502020204030204" pitchFamily="34" charset="0"/>
              </a:rPr>
              <a:t>Level</a:t>
            </a:r>
            <a:r>
              <a:rPr lang="el-GR" sz="180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a:t>
            </a:r>
            <a:r>
              <a:rPr lang="el-GR" sz="1800" dirty="0">
                <a:latin typeface="Calibri" panose="020F0502020204030204" pitchFamily="34" charset="0"/>
                <a:ea typeface="Calibri" panose="020F0502020204030204" pitchFamily="34" charset="0"/>
                <a:cs typeface="Calibri" panose="020F0502020204030204" pitchFamily="34" charset="0"/>
              </a:rPr>
              <a:t> -B </a:t>
            </a:r>
          </a:p>
          <a:p>
            <a:pPr marL="285750" indent="-285750">
              <a:buClr>
                <a:schemeClr val="accent2">
                  <a:lumMod val="60000"/>
                  <a:lumOff val="40000"/>
                </a:schemeClr>
              </a:buClr>
              <a:buFont typeface="Wingdings" panose="05000000000000000000" pitchFamily="2" charset="2"/>
              <a:buChar char="Ø"/>
            </a:pPr>
            <a:r>
              <a:rPr lang="en-US" sz="1800" dirty="0">
                <a:latin typeface="Calibri" panose="020F0502020204030204" pitchFamily="34" charset="0"/>
                <a:ea typeface="Calibri" panose="020F0502020204030204" pitchFamily="34" charset="0"/>
                <a:cs typeface="Calibri" panose="020F0502020204030204" pitchFamily="34" charset="0"/>
              </a:rPr>
              <a:t>Benjamins</a:t>
            </a:r>
            <a:r>
              <a:rPr lang="el-GR" sz="1800" dirty="0">
                <a:latin typeface="Calibri" panose="020F0502020204030204" pitchFamily="34" charset="0"/>
                <a:ea typeface="Calibri" panose="020F0502020204030204" pitchFamily="34" charset="0"/>
                <a:cs typeface="Calibri" panose="020F0502020204030204" pitchFamily="34" charset="0"/>
              </a:rPr>
              <a:t> (Παγκορασίδες) </a:t>
            </a:r>
            <a:r>
              <a:rPr lang="en-US" sz="1800" dirty="0" err="1">
                <a:latin typeface="Calibri" panose="020F0502020204030204" pitchFamily="34" charset="0"/>
                <a:ea typeface="Calibri" panose="020F0502020204030204" pitchFamily="34" charset="0"/>
                <a:cs typeface="Calibri" panose="020F0502020204030204" pitchFamily="34" charset="0"/>
              </a:rPr>
              <a:t>LevelA</a:t>
            </a:r>
            <a:endParaRPr lang="el-GR"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Θέση κειμένου 3">
            <a:extLst>
              <a:ext uri="{FF2B5EF4-FFF2-40B4-BE49-F238E27FC236}">
                <a16:creationId xmlns:a16="http://schemas.microsoft.com/office/drawing/2014/main" id="{7180226A-E7DC-351A-0242-DE05B57ED7D4}"/>
              </a:ext>
            </a:extLst>
          </p:cNvPr>
          <p:cNvSpPr>
            <a:spLocks noGrp="1"/>
          </p:cNvSpPr>
          <p:nvPr>
            <p:ph type="body" sz="quarter" idx="13"/>
          </p:nvPr>
        </p:nvSpPr>
        <p:spPr>
          <a:xfrm>
            <a:off x="853294" y="1716991"/>
            <a:ext cx="3042845" cy="763208"/>
          </a:xfrm>
          <a:ln>
            <a:solidFill>
              <a:schemeClr val="accent2">
                <a:lumMod val="60000"/>
                <a:lumOff val="40000"/>
              </a:schemeClr>
            </a:solidFill>
          </a:ln>
        </p:spPr>
        <p:txBody>
          <a:bodyPr>
            <a:normAutofit fontScale="25000" lnSpcReduction="20000"/>
          </a:bodyPr>
          <a:lstStyle/>
          <a:p>
            <a:endParaRPr lang="el-GR" sz="1800" b="1" dirty="0">
              <a:latin typeface="Calibri" panose="020F0502020204030204" pitchFamily="34" charset="0"/>
              <a:ea typeface="Calibri" panose="020F0502020204030204" pitchFamily="34" charset="0"/>
            </a:endParaRPr>
          </a:p>
          <a:p>
            <a:endParaRPr lang="el-GR" sz="1800" b="1" dirty="0">
              <a:latin typeface="Calibri" panose="020F0502020204030204" pitchFamily="34" charset="0"/>
              <a:ea typeface="Calibri" panose="020F0502020204030204" pitchFamily="34" charset="0"/>
            </a:endParaRPr>
          </a:p>
          <a:p>
            <a:r>
              <a:rPr lang="el-GR" sz="7200" b="1" dirty="0">
                <a:latin typeface="Calibri" panose="020F0502020204030204" pitchFamily="34" charset="0"/>
                <a:ea typeface="Calibri" panose="020F0502020204030204" pitchFamily="34" charset="0"/>
                <a:cs typeface="Calibri" panose="020F0502020204030204" pitchFamily="34" charset="0"/>
              </a:rPr>
              <a:t>40€ ανά αθλήτρια για την κατηγορία</a:t>
            </a:r>
            <a:r>
              <a:rPr lang="el-GR" sz="7200" dirty="0">
                <a:latin typeface="Calibri" panose="020F0502020204030204" pitchFamily="34" charset="0"/>
                <a:ea typeface="Calibri" panose="020F0502020204030204" pitchFamily="34" charset="0"/>
                <a:cs typeface="Calibri" panose="020F0502020204030204" pitchFamily="34" charset="0"/>
              </a:rPr>
              <a:t> : </a:t>
            </a:r>
            <a:r>
              <a:rPr lang="en-US" sz="7200" b="1" dirty="0">
                <a:latin typeface="Calibri" panose="020F0502020204030204" pitchFamily="34" charset="0"/>
                <a:cs typeface="Calibri" panose="020F0502020204030204" pitchFamily="34" charset="0"/>
              </a:rPr>
              <a:t>MINI &amp; BABIES</a:t>
            </a:r>
            <a:endParaRPr lang="el-GR" sz="7200" b="1" dirty="0">
              <a:latin typeface="Calibri" panose="020F0502020204030204" pitchFamily="34" charset="0"/>
              <a:cs typeface="Calibri" panose="020F0502020204030204" pitchFamily="34" charset="0"/>
            </a:endParaRPr>
          </a:p>
          <a:p>
            <a:endParaRPr lang="el-GR" dirty="0"/>
          </a:p>
        </p:txBody>
      </p:sp>
      <p:sp>
        <p:nvSpPr>
          <p:cNvPr id="10" name="TextBox 9">
            <a:extLst>
              <a:ext uri="{FF2B5EF4-FFF2-40B4-BE49-F238E27FC236}">
                <a16:creationId xmlns:a16="http://schemas.microsoft.com/office/drawing/2014/main" id="{F02438E6-7D7E-AC7A-D961-9DE18FA0F45A}"/>
              </a:ext>
            </a:extLst>
          </p:cNvPr>
          <p:cNvSpPr txBox="1"/>
          <p:nvPr/>
        </p:nvSpPr>
        <p:spPr>
          <a:xfrm>
            <a:off x="3379304" y="195888"/>
            <a:ext cx="6096000" cy="769441"/>
          </a:xfrm>
          <a:prstGeom prst="rect">
            <a:avLst/>
          </a:prstGeom>
          <a:noFill/>
        </p:spPr>
        <p:txBody>
          <a:bodyPr wrap="square">
            <a:spAutoFit/>
          </a:bodyPr>
          <a:lstStyle/>
          <a:p>
            <a:pPr algn="ctr"/>
            <a:r>
              <a:rPr lang="el-GR" sz="44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ΑΘΗΝΑ </a:t>
            </a:r>
            <a:r>
              <a:rPr lang="en-US" sz="44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endParaRPr lang="el-GR" sz="4400" dirty="0">
              <a:solidFill>
                <a:schemeClr val="accent4">
                  <a:lumMod val="40000"/>
                  <a:lumOff val="60000"/>
                </a:schemeClr>
              </a:solidFill>
              <a:latin typeface="Garamond" panose="02020404030301010803" pitchFamily="18" charset="0"/>
            </a:endParaRPr>
          </a:p>
        </p:txBody>
      </p:sp>
      <p:sp>
        <p:nvSpPr>
          <p:cNvPr id="11" name="Θέση κειμένου 7">
            <a:extLst>
              <a:ext uri="{FF2B5EF4-FFF2-40B4-BE49-F238E27FC236}">
                <a16:creationId xmlns:a16="http://schemas.microsoft.com/office/drawing/2014/main" id="{F9E1B92F-E20A-81CF-9FAB-0DB3916C2005}"/>
              </a:ext>
            </a:extLst>
          </p:cNvPr>
          <p:cNvSpPr txBox="1">
            <a:spLocks/>
          </p:cNvSpPr>
          <p:nvPr/>
        </p:nvSpPr>
        <p:spPr>
          <a:xfrm>
            <a:off x="288528" y="2938669"/>
            <a:ext cx="3456432" cy="721044"/>
          </a:xfrm>
          <a:prstGeom prst="rect">
            <a:avLst/>
          </a:prstGeom>
          <a:ln>
            <a:solidFill>
              <a:schemeClr val="accent2">
                <a:lumMod val="60000"/>
                <a:lumOff val="40000"/>
              </a:schemeClr>
            </a:solid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9pPr>
          </a:lstStyle>
          <a:p>
            <a:r>
              <a:rPr lang="el-GR" sz="1800" b="1" dirty="0">
                <a:latin typeface="Calibri" panose="020F0502020204030204" pitchFamily="34" charset="0"/>
                <a:ea typeface="Calibri" panose="020F0502020204030204" pitchFamily="34" charset="0"/>
              </a:rPr>
              <a:t>70€ ανά αθλήτρια για στις κατηγορίες</a:t>
            </a:r>
            <a:r>
              <a:rPr lang="el-GR" sz="1800" dirty="0">
                <a:latin typeface="Calibri" panose="020F0502020204030204" pitchFamily="34" charset="0"/>
                <a:ea typeface="Calibri" panose="020F0502020204030204" pitchFamily="34" charset="0"/>
              </a:rPr>
              <a:t> </a:t>
            </a:r>
            <a:endParaRPr lang="el-GR" dirty="0"/>
          </a:p>
        </p:txBody>
      </p:sp>
      <p:sp>
        <p:nvSpPr>
          <p:cNvPr id="12" name="Θέση κειμένου 7">
            <a:extLst>
              <a:ext uri="{FF2B5EF4-FFF2-40B4-BE49-F238E27FC236}">
                <a16:creationId xmlns:a16="http://schemas.microsoft.com/office/drawing/2014/main" id="{A16A227E-2BB5-0798-95FE-A020104C72B5}"/>
              </a:ext>
            </a:extLst>
          </p:cNvPr>
          <p:cNvSpPr txBox="1">
            <a:spLocks/>
          </p:cNvSpPr>
          <p:nvPr/>
        </p:nvSpPr>
        <p:spPr>
          <a:xfrm>
            <a:off x="3744960" y="4995094"/>
            <a:ext cx="3456432" cy="523162"/>
          </a:xfrm>
          <a:prstGeom prst="rect">
            <a:avLst/>
          </a:prstGeom>
          <a:ln>
            <a:solidFill>
              <a:schemeClr val="accent2">
                <a:lumMod val="60000"/>
                <a:lumOff val="40000"/>
              </a:schemeClr>
            </a:solid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9pPr>
          </a:lstStyle>
          <a:p>
            <a:r>
              <a:rPr lang="el-GR" sz="1800" b="1" dirty="0">
                <a:latin typeface="Calibri" panose="020F0502020204030204" pitchFamily="34" charset="0"/>
                <a:ea typeface="Calibri" panose="020F0502020204030204" pitchFamily="34" charset="0"/>
              </a:rPr>
              <a:t>100€ </a:t>
            </a:r>
            <a:r>
              <a:rPr lang="el-GR" sz="1800" b="1" dirty="0">
                <a:latin typeface="Calibri" panose="020F0502020204030204" pitchFamily="34" charset="0"/>
                <a:ea typeface="Calibri" panose="020F0502020204030204" pitchFamily="34" charset="0"/>
                <a:cs typeface="Calibri" panose="020F0502020204030204" pitchFamily="34" charset="0"/>
              </a:rPr>
              <a:t>ανά ομάδα για τα Ensemble</a:t>
            </a:r>
            <a:endParaRPr lang="el-GR" sz="1800" dirty="0">
              <a:latin typeface="Calibri" panose="020F0502020204030204" pitchFamily="34" charset="0"/>
              <a:ea typeface="Calibri" panose="020F0502020204030204" pitchFamily="34" charset="0"/>
              <a:cs typeface="Arial" panose="020B0604020202020204" pitchFamily="34" charset="0"/>
            </a:endParaRPr>
          </a:p>
        </p:txBody>
      </p:sp>
      <p:sp>
        <p:nvSpPr>
          <p:cNvPr id="13" name="Θέση κειμένου 4">
            <a:extLst>
              <a:ext uri="{FF2B5EF4-FFF2-40B4-BE49-F238E27FC236}">
                <a16:creationId xmlns:a16="http://schemas.microsoft.com/office/drawing/2014/main" id="{1A33E8A7-B972-4BA2-3030-DBA3E133DDC9}"/>
              </a:ext>
            </a:extLst>
          </p:cNvPr>
          <p:cNvSpPr txBox="1">
            <a:spLocks/>
          </p:cNvSpPr>
          <p:nvPr/>
        </p:nvSpPr>
        <p:spPr>
          <a:xfrm>
            <a:off x="141884" y="4774554"/>
            <a:ext cx="4544987" cy="188291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indent="-285750">
              <a:buClr>
                <a:schemeClr val="accent2">
                  <a:lumMod val="40000"/>
                  <a:lumOff val="60000"/>
                </a:schemeClr>
              </a:buClr>
              <a:buFont typeface="Wingdings" panose="05000000000000000000" pitchFamily="2" charset="2"/>
              <a:buChar char="Ø"/>
            </a:pPr>
            <a:endParaRPr lang="el-GR" sz="1800" dirty="0">
              <a:latin typeface="Calibri" panose="020F050202020403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F8720A2-B36A-1AE1-8ADB-8B1529D99D38}"/>
              </a:ext>
            </a:extLst>
          </p:cNvPr>
          <p:cNvSpPr txBox="1"/>
          <p:nvPr/>
        </p:nvSpPr>
        <p:spPr>
          <a:xfrm>
            <a:off x="117860" y="3567378"/>
            <a:ext cx="4785417" cy="1173463"/>
          </a:xfrm>
          <a:prstGeom prst="rect">
            <a:avLst/>
          </a:prstGeom>
          <a:noFill/>
          <a:ln>
            <a:solidFill>
              <a:schemeClr val="accent2">
                <a:lumMod val="60000"/>
                <a:lumOff val="40000"/>
              </a:schemeClr>
            </a:solidFill>
          </a:ln>
        </p:spPr>
        <p:txBody>
          <a:bodyPr wrap="square">
            <a:spAutoFit/>
          </a:bodyPr>
          <a:lstStyle/>
          <a:p>
            <a:pPr marL="285750" indent="-285750">
              <a:lnSpc>
                <a:spcPct val="107000"/>
              </a:lnSpc>
              <a:spcAft>
                <a:spcPts val="800"/>
              </a:spcAft>
              <a:buClr>
                <a:schemeClr val="accent2">
                  <a:lumMod val="60000"/>
                  <a:lumOff val="40000"/>
                </a:schemeClr>
              </a:buClr>
              <a:buFont typeface="Wingdings" panose="05000000000000000000" pitchFamily="2" charset="2"/>
              <a:buChar char="Ø"/>
            </a:pPr>
            <a:r>
              <a:rPr lang="en-US" dirty="0">
                <a:latin typeface="Calibri" panose="020F0502020204030204" pitchFamily="34" charset="0"/>
                <a:ea typeface="Calibri" panose="020F0502020204030204" pitchFamily="34" charset="0"/>
                <a:cs typeface="Calibri" panose="020F0502020204030204" pitchFamily="34" charset="0"/>
              </a:rPr>
              <a:t>SENIORS</a:t>
            </a:r>
            <a:r>
              <a:rPr lang="el-GR" dirty="0">
                <a:latin typeface="Calibri" panose="020F0502020204030204" pitchFamily="34" charset="0"/>
                <a:ea typeface="Calibri" panose="020F0502020204030204" pitchFamily="34" charset="0"/>
                <a:cs typeface="Calibri" panose="020F0502020204030204" pitchFamily="34" charset="0"/>
              </a:rPr>
              <a:t> (Γυναίκες) </a:t>
            </a:r>
            <a:r>
              <a:rPr lang="en-US" dirty="0">
                <a:latin typeface="Calibri" panose="020F0502020204030204" pitchFamily="34" charset="0"/>
                <a:ea typeface="Calibri" panose="020F0502020204030204" pitchFamily="34" charset="0"/>
                <a:cs typeface="Calibri" panose="020F0502020204030204" pitchFamily="34" charset="0"/>
              </a:rPr>
              <a:t>Level</a:t>
            </a:r>
            <a:r>
              <a:rPr lang="el-GR"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A</a:t>
            </a:r>
            <a:r>
              <a:rPr lang="el-GR"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B</a:t>
            </a:r>
            <a:endParaRPr lang="el-GR"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Clr>
                <a:schemeClr val="accent2">
                  <a:lumMod val="60000"/>
                  <a:lumOff val="40000"/>
                </a:schemeClr>
              </a:buClr>
              <a:buFont typeface="Wingdings" panose="05000000000000000000" pitchFamily="2" charset="2"/>
              <a:buChar char="Ø"/>
            </a:pPr>
            <a:r>
              <a:rPr lang="en-US" dirty="0">
                <a:latin typeface="Calibri" panose="020F0502020204030204" pitchFamily="34" charset="0"/>
                <a:ea typeface="Calibri" panose="020F0502020204030204" pitchFamily="34" charset="0"/>
                <a:cs typeface="Calibri" panose="020F0502020204030204" pitchFamily="34" charset="0"/>
              </a:rPr>
              <a:t>Juniors</a:t>
            </a:r>
            <a:r>
              <a:rPr lang="el-GR" dirty="0">
                <a:latin typeface="Calibri" panose="020F0502020204030204" pitchFamily="34" charset="0"/>
                <a:ea typeface="Calibri" panose="020F0502020204030204" pitchFamily="34" charset="0"/>
                <a:cs typeface="Calibri" panose="020F0502020204030204" pitchFamily="34" charset="0"/>
              </a:rPr>
              <a:t> (Νεάνιδες) </a:t>
            </a:r>
            <a:r>
              <a:rPr lang="en-US" dirty="0">
                <a:latin typeface="Calibri" panose="020F0502020204030204" pitchFamily="34" charset="0"/>
                <a:ea typeface="Calibri" panose="020F0502020204030204" pitchFamily="34" charset="0"/>
                <a:cs typeface="Calibri" panose="020F0502020204030204" pitchFamily="34" charset="0"/>
              </a:rPr>
              <a:t>Level A</a:t>
            </a:r>
            <a:r>
              <a:rPr lang="el-GR"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B</a:t>
            </a:r>
            <a:endParaRPr lang="el-GR"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Clr>
                <a:schemeClr val="accent2">
                  <a:lumMod val="60000"/>
                  <a:lumOff val="40000"/>
                </a:schemeClr>
              </a:buClr>
              <a:buFont typeface="Wingdings" panose="05000000000000000000" pitchFamily="2" charset="2"/>
              <a:buChar char="Ø"/>
            </a:pPr>
            <a:r>
              <a:rPr lang="en-US" dirty="0">
                <a:latin typeface="Calibri" panose="020F0502020204030204" pitchFamily="34" charset="0"/>
                <a:ea typeface="Calibri" panose="020F0502020204030204" pitchFamily="34" charset="0"/>
                <a:cs typeface="Calibri" panose="020F0502020204030204" pitchFamily="34" charset="0"/>
              </a:rPr>
              <a:t>Pre</a:t>
            </a:r>
            <a:r>
              <a:rPr lang="el-GR"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juniors</a:t>
            </a:r>
            <a:r>
              <a:rPr lang="el-GR" dirty="0">
                <a:latin typeface="Calibri" panose="020F0502020204030204" pitchFamily="34" charset="0"/>
                <a:ea typeface="Calibri" panose="020F0502020204030204" pitchFamily="34" charset="0"/>
                <a:cs typeface="Calibri" panose="020F0502020204030204" pitchFamily="34" charset="0"/>
              </a:rPr>
              <a:t> (Κορασίδες 3</a:t>
            </a:r>
            <a:r>
              <a:rPr lang="el-GR" baseline="30000" dirty="0">
                <a:latin typeface="Calibri" panose="020F0502020204030204" pitchFamily="34" charset="0"/>
                <a:ea typeface="Calibri" panose="020F0502020204030204" pitchFamily="34" charset="0"/>
                <a:cs typeface="Calibri" panose="020F0502020204030204" pitchFamily="34" charset="0"/>
              </a:rPr>
              <a:t>ης</a:t>
            </a:r>
            <a:r>
              <a:rPr lang="el-GR" dirty="0">
                <a:latin typeface="Calibri" panose="020F0502020204030204" pitchFamily="34" charset="0"/>
                <a:ea typeface="Calibri" panose="020F0502020204030204" pitchFamily="34" charset="0"/>
                <a:cs typeface="Calibri" panose="020F0502020204030204" pitchFamily="34" charset="0"/>
              </a:rPr>
              <a:t>χρονιάς) </a:t>
            </a:r>
            <a:r>
              <a:rPr lang="en-US" dirty="0">
                <a:latin typeface="Calibri" panose="020F0502020204030204" pitchFamily="34" charset="0"/>
                <a:ea typeface="Calibri" panose="020F0502020204030204" pitchFamily="34" charset="0"/>
                <a:cs typeface="Calibri" panose="020F0502020204030204" pitchFamily="34" charset="0"/>
              </a:rPr>
              <a:t>Level</a:t>
            </a:r>
            <a:r>
              <a:rPr lang="el-GR"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A</a:t>
            </a:r>
            <a:r>
              <a:rPr lang="el-GR"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B</a:t>
            </a:r>
            <a:endParaRPr lang="el-GR" dirty="0">
              <a:latin typeface="Calibri" panose="020F0502020204030204" pitchFamily="34" charset="0"/>
              <a:ea typeface="Calibri" panose="020F0502020204030204" pitchFamily="34" charset="0"/>
              <a:cs typeface="Arial" panose="020B0604020202020204" pitchFamily="34" charset="0"/>
            </a:endParaRPr>
          </a:p>
        </p:txBody>
      </p:sp>
      <p:pic>
        <p:nvPicPr>
          <p:cNvPr id="16" name="Εικόνα 15">
            <a:extLst>
              <a:ext uri="{FF2B5EF4-FFF2-40B4-BE49-F238E27FC236}">
                <a16:creationId xmlns:a16="http://schemas.microsoft.com/office/drawing/2014/main" id="{DCCD5FB2-06D3-9314-7266-78E2E2B4F615}"/>
              </a:ext>
            </a:extLst>
          </p:cNvPr>
          <p:cNvPicPr>
            <a:picLocks noChangeAspect="1"/>
          </p:cNvPicPr>
          <p:nvPr/>
        </p:nvPicPr>
        <p:blipFill>
          <a:blip r:embed="rId3"/>
          <a:stretch>
            <a:fillRect/>
          </a:stretch>
        </p:blipFill>
        <p:spPr>
          <a:xfrm>
            <a:off x="4761838" y="1340846"/>
            <a:ext cx="2743290" cy="3664594"/>
          </a:xfrm>
          <a:prstGeom prst="ellipse">
            <a:avLst/>
          </a:prstGeom>
          <a:ln>
            <a:noFill/>
          </a:ln>
          <a:effectLst>
            <a:softEdge rad="112500"/>
          </a:effectLst>
        </p:spPr>
      </p:pic>
      <p:sp>
        <p:nvSpPr>
          <p:cNvPr id="19" name="Θέση κειμένου 5">
            <a:extLst>
              <a:ext uri="{FF2B5EF4-FFF2-40B4-BE49-F238E27FC236}">
                <a16:creationId xmlns:a16="http://schemas.microsoft.com/office/drawing/2014/main" id="{D7C749CA-AD29-3682-5166-0C2910F5D467}"/>
              </a:ext>
            </a:extLst>
          </p:cNvPr>
          <p:cNvSpPr txBox="1">
            <a:spLocks/>
          </p:cNvSpPr>
          <p:nvPr/>
        </p:nvSpPr>
        <p:spPr>
          <a:xfrm>
            <a:off x="7628444" y="1594356"/>
            <a:ext cx="4110462" cy="487447"/>
          </a:xfrm>
          <a:prstGeom prst="rect">
            <a:avLst/>
          </a:prstGeom>
          <a:ln>
            <a:solidFill>
              <a:schemeClr val="accent2">
                <a:lumMod val="60000"/>
                <a:lumOff val="40000"/>
              </a:schemeClr>
            </a:solid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9pPr>
          </a:lstStyle>
          <a:p>
            <a:r>
              <a:rPr lang="el-GR" sz="1800" b="1" dirty="0">
                <a:latin typeface="Calibri" panose="020F0502020204030204" pitchFamily="34" charset="0"/>
                <a:ea typeface="Calibri" panose="020F0502020204030204" pitchFamily="34" charset="0"/>
              </a:rPr>
              <a:t>50€ ανά αθλήτρια για την κατηγορία</a:t>
            </a:r>
            <a:r>
              <a:rPr lang="el-GR" sz="1800" dirty="0">
                <a:latin typeface="Calibri" panose="020F0502020204030204" pitchFamily="34" charset="0"/>
                <a:ea typeface="Calibri" panose="020F0502020204030204" pitchFamily="34" charset="0"/>
              </a:rPr>
              <a:t> </a:t>
            </a:r>
            <a:endParaRPr lang="el-GR" dirty="0"/>
          </a:p>
        </p:txBody>
      </p:sp>
      <p:pic>
        <p:nvPicPr>
          <p:cNvPr id="20" name="Εικόνα 19">
            <a:extLst>
              <a:ext uri="{FF2B5EF4-FFF2-40B4-BE49-F238E27FC236}">
                <a16:creationId xmlns:a16="http://schemas.microsoft.com/office/drawing/2014/main" id="{B73B3130-3CA9-48DF-6228-49152D3344B0}"/>
              </a:ext>
            </a:extLst>
          </p:cNvPr>
          <p:cNvPicPr>
            <a:picLocks noChangeAspect="1"/>
          </p:cNvPicPr>
          <p:nvPr/>
        </p:nvPicPr>
        <p:blipFill>
          <a:blip r:embed="rId4"/>
          <a:stretch>
            <a:fillRect/>
          </a:stretch>
        </p:blipFill>
        <p:spPr>
          <a:xfrm>
            <a:off x="201137" y="5230074"/>
            <a:ext cx="1441704" cy="1441704"/>
          </a:xfrm>
          <a:prstGeom prst="rect">
            <a:avLst/>
          </a:prstGeom>
        </p:spPr>
      </p:pic>
      <p:sp>
        <p:nvSpPr>
          <p:cNvPr id="24" name="TextBox 23">
            <a:extLst>
              <a:ext uri="{FF2B5EF4-FFF2-40B4-BE49-F238E27FC236}">
                <a16:creationId xmlns:a16="http://schemas.microsoft.com/office/drawing/2014/main" id="{152A36C9-7DF2-AA7A-24E2-9EC3DBD6DC49}"/>
              </a:ext>
            </a:extLst>
          </p:cNvPr>
          <p:cNvSpPr txBox="1"/>
          <p:nvPr/>
        </p:nvSpPr>
        <p:spPr>
          <a:xfrm>
            <a:off x="1855277" y="5976726"/>
            <a:ext cx="6096000" cy="671915"/>
          </a:xfrm>
          <a:prstGeom prst="rect">
            <a:avLst/>
          </a:prstGeom>
          <a:noFill/>
        </p:spPr>
        <p:txBody>
          <a:bodyPr wrap="square">
            <a:spAutoFit/>
          </a:bodyPr>
          <a:lstStyle/>
          <a:p>
            <a:pPr>
              <a:lnSpc>
                <a:spcPct val="107000"/>
              </a:lnSpc>
              <a:spcAft>
                <a:spcPts val="800"/>
              </a:spcAft>
            </a:pPr>
            <a:r>
              <a:rPr lang="el-GR" b="1" u="sng" dirty="0">
                <a:latin typeface="Calibri" panose="020F0502020204030204" pitchFamily="34" charset="0"/>
                <a:ea typeface="Calibri" panose="020F0502020204030204" pitchFamily="34" charset="0"/>
                <a:cs typeface="Calibri" panose="020F0502020204030204" pitchFamily="34" charset="0"/>
              </a:rPr>
              <a:t>Το παράβολο συμμετοχής θα κατατεθεί στις 27/3  στο χώρο του γυμναστηρίου. </a:t>
            </a:r>
            <a:endParaRPr lang="el-GR" b="1"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1332695"/>
      </p:ext>
    </p:extLst>
  </p:cSld>
  <p:clrMapOvr>
    <a:masterClrMapping/>
  </p:clrMapOvr>
  <mc:AlternateContent xmlns:mc="http://schemas.openxmlformats.org/markup-compatibility/2006" xmlns:p14="http://schemas.microsoft.com/office/powerpoint/2010/main">
    <mc:Choice Requires="p14">
      <p:transition spd="slow" p14:dur="2000" advTm="7815"/>
    </mc:Choice>
    <mc:Fallback xmlns="">
      <p:transition spd="slow" advTm="781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2370A6-ABCA-0639-1AFE-AB3151D656D8}"/>
              </a:ext>
            </a:extLst>
          </p:cNvPr>
          <p:cNvSpPr txBox="1"/>
          <p:nvPr/>
        </p:nvSpPr>
        <p:spPr>
          <a:xfrm>
            <a:off x="3869635" y="3213543"/>
            <a:ext cx="6096000" cy="1173463"/>
          </a:xfrm>
          <a:prstGeom prst="rect">
            <a:avLst/>
          </a:prstGeom>
          <a:noFill/>
        </p:spPr>
        <p:txBody>
          <a:bodyPr wrap="square">
            <a:spAutoFit/>
          </a:bodyPr>
          <a:lstStyle/>
          <a:p>
            <a:pPr>
              <a:lnSpc>
                <a:spcPct val="107000"/>
              </a:lnSpc>
              <a:spcAft>
                <a:spcPts val="800"/>
              </a:spcAft>
            </a:pPr>
            <a:endParaRPr lang="el-GR"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l-GR"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l-GR" dirty="0">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8D95A3E9-0612-D9E4-380D-C8CEB0B52F1A}"/>
              </a:ext>
            </a:extLst>
          </p:cNvPr>
          <p:cNvSpPr txBox="1"/>
          <p:nvPr/>
        </p:nvSpPr>
        <p:spPr>
          <a:xfrm>
            <a:off x="7866704" y="2599118"/>
            <a:ext cx="3972564" cy="671915"/>
          </a:xfrm>
          <a:prstGeom prst="rect">
            <a:avLst/>
          </a:prstGeom>
          <a:noFill/>
          <a:ln>
            <a:solidFill>
              <a:schemeClr val="accent2">
                <a:lumMod val="60000"/>
                <a:lumOff val="40000"/>
              </a:schemeClr>
            </a:solidFill>
          </a:ln>
        </p:spPr>
        <p:txBody>
          <a:bodyPr wrap="square">
            <a:spAutoFit/>
          </a:bodyPr>
          <a:lstStyle/>
          <a:p>
            <a:pPr>
              <a:lnSpc>
                <a:spcPct val="107000"/>
              </a:lnSpc>
              <a:spcAft>
                <a:spcPts val="800"/>
              </a:spcAft>
            </a:pPr>
            <a:r>
              <a:rPr lang="el-GR" b="1" dirty="0">
                <a:solidFill>
                  <a:schemeClr val="accent2">
                    <a:lumMod val="40000"/>
                    <a:lumOff val="60000"/>
                  </a:schemeClr>
                </a:solidFill>
                <a:latin typeface="Calibri" panose="020F0502020204030204" pitchFamily="34" charset="0"/>
                <a:ea typeface="Calibri" panose="020F0502020204030204" pitchFamily="34" charset="0"/>
                <a:cs typeface="Calibri" panose="020F0502020204030204" pitchFamily="34" charset="0"/>
              </a:rPr>
              <a:t>Διαμονή σε ξενοδοχείο : 50€/ άτομο με πρωινό </a:t>
            </a:r>
          </a:p>
        </p:txBody>
      </p:sp>
      <p:sp>
        <p:nvSpPr>
          <p:cNvPr id="7" name="TextBox 6">
            <a:extLst>
              <a:ext uri="{FF2B5EF4-FFF2-40B4-BE49-F238E27FC236}">
                <a16:creationId xmlns:a16="http://schemas.microsoft.com/office/drawing/2014/main" id="{4EDDC98E-F611-E3BB-9E65-65C91BE601AC}"/>
              </a:ext>
            </a:extLst>
          </p:cNvPr>
          <p:cNvSpPr txBox="1"/>
          <p:nvPr/>
        </p:nvSpPr>
        <p:spPr>
          <a:xfrm>
            <a:off x="8097078" y="1688330"/>
            <a:ext cx="3742190" cy="671915"/>
          </a:xfrm>
          <a:prstGeom prst="rect">
            <a:avLst/>
          </a:prstGeom>
          <a:noFill/>
          <a:ln>
            <a:solidFill>
              <a:schemeClr val="accent2">
                <a:lumMod val="60000"/>
                <a:lumOff val="40000"/>
              </a:schemeClr>
            </a:solidFill>
          </a:ln>
        </p:spPr>
        <p:txBody>
          <a:bodyPr wrap="square">
            <a:spAutoFit/>
          </a:bodyPr>
          <a:lstStyle/>
          <a:p>
            <a:pPr>
              <a:lnSpc>
                <a:spcPct val="107000"/>
              </a:lnSpc>
              <a:spcAft>
                <a:spcPts val="800"/>
              </a:spcAft>
            </a:pPr>
            <a:r>
              <a:rPr lang="el-GR" b="1" dirty="0">
                <a:solidFill>
                  <a:schemeClr val="accent2">
                    <a:lumMod val="40000"/>
                    <a:lumOff val="60000"/>
                  </a:schemeClr>
                </a:solidFill>
                <a:latin typeface="Calibri" panose="020F0502020204030204" pitchFamily="34" charset="0"/>
                <a:ea typeface="Calibri" panose="020F0502020204030204" pitchFamily="34" charset="0"/>
                <a:cs typeface="Calibri" panose="020F0502020204030204" pitchFamily="34" charset="0"/>
              </a:rPr>
              <a:t>Αναμνηστικά δώρα για τις αθλήτριες, προπονήτριες και κριτές</a:t>
            </a:r>
          </a:p>
        </p:txBody>
      </p:sp>
      <p:sp>
        <p:nvSpPr>
          <p:cNvPr id="9" name="TextBox 8">
            <a:extLst>
              <a:ext uri="{FF2B5EF4-FFF2-40B4-BE49-F238E27FC236}">
                <a16:creationId xmlns:a16="http://schemas.microsoft.com/office/drawing/2014/main" id="{DEDFA0C6-136F-1DED-8239-EE861162374A}"/>
              </a:ext>
            </a:extLst>
          </p:cNvPr>
          <p:cNvSpPr txBox="1"/>
          <p:nvPr/>
        </p:nvSpPr>
        <p:spPr>
          <a:xfrm>
            <a:off x="7608127" y="3536298"/>
            <a:ext cx="4231143" cy="968278"/>
          </a:xfrm>
          <a:prstGeom prst="rect">
            <a:avLst/>
          </a:prstGeom>
          <a:noFill/>
          <a:ln>
            <a:solidFill>
              <a:schemeClr val="accent2">
                <a:lumMod val="60000"/>
                <a:lumOff val="40000"/>
              </a:schemeClr>
            </a:solidFill>
          </a:ln>
        </p:spPr>
        <p:txBody>
          <a:bodyPr wrap="square">
            <a:spAutoFit/>
          </a:bodyPr>
          <a:lstStyle/>
          <a:p>
            <a:pPr>
              <a:lnSpc>
                <a:spcPct val="107000"/>
              </a:lnSpc>
              <a:spcAft>
                <a:spcPts val="800"/>
              </a:spcAft>
            </a:pPr>
            <a:r>
              <a:rPr lang="el-GR" b="1" dirty="0">
                <a:solidFill>
                  <a:schemeClr val="accent2">
                    <a:lumMod val="40000"/>
                    <a:lumOff val="60000"/>
                  </a:schemeClr>
                </a:solidFill>
                <a:latin typeface="Calibri" panose="020F0502020204030204" pitchFamily="34" charset="0"/>
                <a:ea typeface="Calibri" panose="020F0502020204030204" pitchFamily="34" charset="0"/>
                <a:cs typeface="Calibri" panose="020F0502020204030204" pitchFamily="34" charset="0"/>
              </a:rPr>
              <a:t>Κατά τη διάρκεια του αγώνα παρέχεται φρούτο, νερό για κάθε αθλήτρια και προπονήτρια. </a:t>
            </a:r>
          </a:p>
        </p:txBody>
      </p:sp>
      <p:sp>
        <p:nvSpPr>
          <p:cNvPr id="11" name="TextBox 10">
            <a:extLst>
              <a:ext uri="{FF2B5EF4-FFF2-40B4-BE49-F238E27FC236}">
                <a16:creationId xmlns:a16="http://schemas.microsoft.com/office/drawing/2014/main" id="{696AA61F-E58B-BFC7-984B-C212015C7396}"/>
              </a:ext>
            </a:extLst>
          </p:cNvPr>
          <p:cNvSpPr txBox="1"/>
          <p:nvPr/>
        </p:nvSpPr>
        <p:spPr>
          <a:xfrm>
            <a:off x="7178200" y="4709761"/>
            <a:ext cx="4661068" cy="375552"/>
          </a:xfrm>
          <a:prstGeom prst="rect">
            <a:avLst/>
          </a:prstGeom>
          <a:noFill/>
          <a:ln>
            <a:solidFill>
              <a:schemeClr val="accent2">
                <a:lumMod val="60000"/>
                <a:lumOff val="40000"/>
              </a:schemeClr>
            </a:solidFill>
          </a:ln>
        </p:spPr>
        <p:txBody>
          <a:bodyPr wrap="square">
            <a:spAutoFit/>
          </a:bodyPr>
          <a:lstStyle/>
          <a:p>
            <a:pPr>
              <a:lnSpc>
                <a:spcPct val="107000"/>
              </a:lnSpc>
              <a:spcAft>
                <a:spcPts val="800"/>
              </a:spcAft>
            </a:pPr>
            <a:r>
              <a:rPr lang="el-GR" b="1" dirty="0">
                <a:solidFill>
                  <a:schemeClr val="accent2">
                    <a:lumMod val="40000"/>
                    <a:lumOff val="60000"/>
                  </a:schemeClr>
                </a:solidFill>
                <a:latin typeface="Calibri" panose="020F0502020204030204" pitchFamily="34" charset="0"/>
                <a:ea typeface="Calibri" panose="020F0502020204030204" pitchFamily="34" charset="0"/>
                <a:cs typeface="Calibri" panose="020F0502020204030204" pitchFamily="34" charset="0"/>
              </a:rPr>
              <a:t>Πλήρες γεύμα και μπουφές για τους κριτές.</a:t>
            </a:r>
          </a:p>
        </p:txBody>
      </p:sp>
      <p:pic>
        <p:nvPicPr>
          <p:cNvPr id="12" name="Εικόνα 11">
            <a:extLst>
              <a:ext uri="{FF2B5EF4-FFF2-40B4-BE49-F238E27FC236}">
                <a16:creationId xmlns:a16="http://schemas.microsoft.com/office/drawing/2014/main" id="{9B2DA132-34D0-DB20-C9B5-2BEC5D349A47}"/>
              </a:ext>
            </a:extLst>
          </p:cNvPr>
          <p:cNvPicPr>
            <a:picLocks noChangeAspect="1"/>
          </p:cNvPicPr>
          <p:nvPr/>
        </p:nvPicPr>
        <p:blipFill>
          <a:blip r:embed="rId2"/>
          <a:stretch>
            <a:fillRect/>
          </a:stretch>
        </p:blipFill>
        <p:spPr>
          <a:xfrm>
            <a:off x="4348263" y="1106861"/>
            <a:ext cx="3289616" cy="4213360"/>
          </a:xfrm>
          <a:prstGeom prst="ellipse">
            <a:avLst/>
          </a:prstGeom>
          <a:ln>
            <a:noFill/>
          </a:ln>
          <a:effectLst>
            <a:softEdge rad="112500"/>
          </a:effectLst>
        </p:spPr>
      </p:pic>
      <p:sp>
        <p:nvSpPr>
          <p:cNvPr id="14" name="TextBox 13">
            <a:extLst>
              <a:ext uri="{FF2B5EF4-FFF2-40B4-BE49-F238E27FC236}">
                <a16:creationId xmlns:a16="http://schemas.microsoft.com/office/drawing/2014/main" id="{C5BF0D54-F596-2722-6B66-9E633503164A}"/>
              </a:ext>
            </a:extLst>
          </p:cNvPr>
          <p:cNvSpPr txBox="1"/>
          <p:nvPr/>
        </p:nvSpPr>
        <p:spPr>
          <a:xfrm>
            <a:off x="3412734" y="441198"/>
            <a:ext cx="6096000" cy="707886"/>
          </a:xfrm>
          <a:prstGeom prst="rect">
            <a:avLst/>
          </a:prstGeom>
          <a:noFill/>
        </p:spPr>
        <p:txBody>
          <a:bodyPr wrap="square">
            <a:spAutoFit/>
          </a:bodyPr>
          <a:lstStyle/>
          <a:p>
            <a:pPr algn="ctr"/>
            <a:r>
              <a:rPr lang="el-GR"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ΑΘΗΝΑ </a:t>
            </a:r>
            <a:r>
              <a:rPr lang="en-US"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endParaRPr lang="el-GR" sz="4000" dirty="0">
              <a:solidFill>
                <a:schemeClr val="accent4">
                  <a:lumMod val="40000"/>
                  <a:lumOff val="60000"/>
                </a:schemeClr>
              </a:solidFill>
              <a:latin typeface="Garamond" panose="02020404030301010803" pitchFamily="18" charset="0"/>
            </a:endParaRPr>
          </a:p>
        </p:txBody>
      </p:sp>
      <p:pic>
        <p:nvPicPr>
          <p:cNvPr id="23" name="Εικόνα 22">
            <a:extLst>
              <a:ext uri="{FF2B5EF4-FFF2-40B4-BE49-F238E27FC236}">
                <a16:creationId xmlns:a16="http://schemas.microsoft.com/office/drawing/2014/main" id="{3B13EC28-BF38-C98B-83E6-A4AE3D213DBE}"/>
              </a:ext>
            </a:extLst>
          </p:cNvPr>
          <p:cNvPicPr>
            <a:picLocks noChangeAspect="1"/>
          </p:cNvPicPr>
          <p:nvPr/>
        </p:nvPicPr>
        <p:blipFill>
          <a:blip r:embed="rId3"/>
          <a:stretch>
            <a:fillRect/>
          </a:stretch>
        </p:blipFill>
        <p:spPr>
          <a:xfrm>
            <a:off x="10675249" y="5408070"/>
            <a:ext cx="1441704" cy="1441704"/>
          </a:xfrm>
          <a:prstGeom prst="rect">
            <a:avLst/>
          </a:prstGeom>
        </p:spPr>
      </p:pic>
      <p:sp>
        <p:nvSpPr>
          <p:cNvPr id="25" name="TextBox 24">
            <a:extLst>
              <a:ext uri="{FF2B5EF4-FFF2-40B4-BE49-F238E27FC236}">
                <a16:creationId xmlns:a16="http://schemas.microsoft.com/office/drawing/2014/main" id="{E11D389E-D2A5-C129-C77C-978955B44460}"/>
              </a:ext>
            </a:extLst>
          </p:cNvPr>
          <p:cNvSpPr txBox="1"/>
          <p:nvPr/>
        </p:nvSpPr>
        <p:spPr>
          <a:xfrm>
            <a:off x="320413" y="1373718"/>
            <a:ext cx="4495583" cy="5293437"/>
          </a:xfrm>
          <a:prstGeom prst="rect">
            <a:avLst/>
          </a:prstGeom>
          <a:noFill/>
        </p:spPr>
        <p:txBody>
          <a:bodyPr wrap="square">
            <a:spAutoFit/>
          </a:bodyPr>
          <a:lstStyle/>
          <a:p>
            <a:pPr algn="ctr">
              <a:lnSpc>
                <a:spcPct val="107000"/>
              </a:lnSpc>
              <a:spcAft>
                <a:spcPts val="800"/>
              </a:spcAft>
            </a:pPr>
            <a:r>
              <a:rPr lang="el-GR" sz="2800" b="1" u="sng"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Δηλώσεις συμμετοχής</a:t>
            </a:r>
            <a:r>
              <a:rPr lang="el-GR" sz="2800" u="sng"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l-GR" dirty="0">
              <a:solidFill>
                <a:schemeClr val="accent5">
                  <a:lumMod val="75000"/>
                </a:schemeClr>
              </a:solidFill>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mj-lt"/>
              <a:buAutoNum type="arabicPeriod"/>
            </a:pPr>
            <a:r>
              <a:rPr lang="el-GR" b="1"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Αρχική Δήλωση</a:t>
            </a:r>
            <a:r>
              <a:rPr lang="en-US" b="1"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 (Preliminary entry) : </a:t>
            </a:r>
            <a:r>
              <a:rPr lang="el-GR" b="1"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έως </a:t>
            </a:r>
            <a:r>
              <a:rPr lang="en-US" b="1"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31/01/2025</a:t>
            </a:r>
            <a:endParaRPr lang="el-GR" b="1" dirty="0">
              <a:solidFill>
                <a:schemeClr val="accent6">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mj-lt"/>
              <a:buAutoNum type="arabicPeriod"/>
            </a:pPr>
            <a:r>
              <a:rPr lang="el-GR"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Τελική Δήλωση (</a:t>
            </a:r>
            <a:r>
              <a:rPr lang="en-US"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Final Nominative entry</a:t>
            </a:r>
            <a:r>
              <a:rPr lang="el-GR"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b="1" u="sng"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Η ΤΕΛΙΚΗ ΔΗΛΩΣΗ ΘΑ ΓΙΝΕΤΑΙ ΜΕΣΑ ΑΠΟ ΤΗΝ ΠΛΑΤΦΟΡΑ ΤΟΥ ONLINE ΤΗΣ ΟΜΟΣΠΟΝΔΙΑΣ έως 28/02/2025</a:t>
            </a:r>
            <a:endParaRPr lang="el-GR" b="1" u="sng" dirty="0">
              <a:solidFill>
                <a:schemeClr val="accent5">
                  <a:lumMod val="75000"/>
                </a:schemeClr>
              </a:solidFill>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mj-lt"/>
              <a:buAutoNum type="arabicPeriod"/>
            </a:pPr>
            <a:r>
              <a:rPr lang="el-GR" b="1"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Δικαίωμα συμμετοχής έχουν αθλήτριες των Συλλόγων που είναι εγγεγραμμένοι στο δυναμικότης Ε.Γ.Ο. και διαθέτουν την Ειδική Αθλητική Αναγνώριση στο άθλημα της Ρυθμικής Γυμναστικής. Όλες οι αθλήτριες θα πρέπει να προσκομίσουν κάρτα υγείας αθλητή σε ισχύ ή βεβαίωση άθλησης από γιατρό (για τις μικρότερες κατηγορίες που δεν διαθέτουν δελτίο).</a:t>
            </a:r>
            <a:endParaRPr lang="el-GR" b="1" dirty="0">
              <a:solidFill>
                <a:schemeClr val="accent6">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9578214"/>
      </p:ext>
    </p:extLst>
  </p:cSld>
  <p:clrMapOvr>
    <a:masterClrMapping/>
  </p:clrMapOvr>
  <mc:AlternateContent xmlns:mc="http://schemas.openxmlformats.org/markup-compatibility/2006" xmlns:p14="http://schemas.microsoft.com/office/powerpoint/2010/main">
    <mc:Choice Requires="p14">
      <p:transition spd="slow" p14:dur="2000" advTm="11647"/>
    </mc:Choice>
    <mc:Fallback xmlns="">
      <p:transition spd="slow" advTm="1164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CE24E8D6-1120-5131-64B1-D5997DA366D0}"/>
              </a:ext>
            </a:extLst>
          </p:cNvPr>
          <p:cNvGraphicFramePr>
            <a:graphicFrameLocks noGrp="1"/>
          </p:cNvGraphicFramePr>
          <p:nvPr/>
        </p:nvGraphicFramePr>
        <p:xfrm>
          <a:off x="3908351" y="2019288"/>
          <a:ext cx="7090949" cy="1584960"/>
        </p:xfrm>
        <a:graphic>
          <a:graphicData uri="http://schemas.openxmlformats.org/drawingml/2006/table">
            <a:tbl>
              <a:tblPr firstRow="1" firstCol="1" lastRow="1" lastCol="1" bandRow="1" bandCol="1">
                <a:tableStyleId>{C4B1156A-380E-4F78-BDF5-A606A8083BF9}</a:tableStyleId>
              </a:tblPr>
              <a:tblGrid>
                <a:gridCol w="7090949">
                  <a:extLst>
                    <a:ext uri="{9D8B030D-6E8A-4147-A177-3AD203B41FA5}">
                      <a16:colId xmlns:a16="http://schemas.microsoft.com/office/drawing/2014/main" val="1874181223"/>
                    </a:ext>
                  </a:extLst>
                </a:gridCol>
              </a:tblGrid>
              <a:tr h="222885">
                <a:tc>
                  <a:txBody>
                    <a:bodyPr/>
                    <a:lstStyle/>
                    <a:p>
                      <a:pPr algn="ctr"/>
                      <a:r>
                        <a:rPr lang="el-GR" sz="2400" dirty="0">
                          <a:effectLst/>
                          <a:latin typeface="Times New Roman" panose="02020603050405020304" pitchFamily="18" charset="0"/>
                          <a:ea typeface="Times New Roman" panose="02020603050405020304" pitchFamily="18" charset="0"/>
                          <a:cs typeface="Times New Roman" panose="02020603050405020304" pitchFamily="18" charset="0"/>
                        </a:rPr>
                        <a:t>ΟΡΓΑΝΩΤΙΚΗ ΕΠΙΤΡΟΠΗ</a:t>
                      </a:r>
                    </a:p>
                  </a:txBody>
                  <a:tcPr marL="68580" marR="68580" marT="0" marB="0" anchor="ctr"/>
                </a:tc>
                <a:extLst>
                  <a:ext uri="{0D108BD9-81ED-4DB2-BD59-A6C34878D82A}">
                    <a16:rowId xmlns:a16="http://schemas.microsoft.com/office/drawing/2014/main" val="1303184575"/>
                  </a:ext>
                </a:extLst>
              </a:tr>
              <a:tr h="677545">
                <a:tc>
                  <a:txBody>
                    <a:bodyPr/>
                    <a:lstStyle/>
                    <a:p>
                      <a:r>
                        <a:rPr lang="en-US" sz="1600" dirty="0">
                          <a:effectLst/>
                        </a:rPr>
                        <a:t>- </a:t>
                      </a:r>
                      <a:r>
                        <a:rPr lang="el-GR" sz="1600" dirty="0">
                          <a:effectLst/>
                        </a:rPr>
                        <a:t>ΑΘΛΗΤΙΚΟΣ ΣΥΛΛΟΓΟΣ ΟΛΥΜΠΙΑΚΟΥ ΧΩΡΙΟΥ ΑΘΗΝΑ</a:t>
                      </a:r>
                      <a:endParaRPr lang="el-GR" sz="2400" dirty="0">
                        <a:effectLst/>
                      </a:endParaRPr>
                    </a:p>
                    <a:p>
                      <a:r>
                        <a:rPr lang="en-US" sz="1600" dirty="0">
                          <a:effectLst/>
                        </a:rPr>
                        <a:t>  </a:t>
                      </a:r>
                      <a:r>
                        <a:rPr lang="el-GR" sz="1600" dirty="0">
                          <a:effectLst/>
                        </a:rPr>
                        <a:t>ΜΑΡΑΘΩΝΙΑΣ ΔΙΑΔΡΟΜΗΣ 57 ΟΛΥΜΠΙΑΚΟ ΧΩΡΙΟ ΑΧΑΡΝΑΙ </a:t>
                      </a:r>
                      <a:endParaRPr lang="el-GR" sz="2400" dirty="0">
                        <a:effectLst/>
                      </a:endParaRPr>
                    </a:p>
                    <a:p>
                      <a:r>
                        <a:rPr lang="en-GB" sz="1600" dirty="0">
                          <a:effectLst/>
                        </a:rPr>
                        <a:t>- </a:t>
                      </a:r>
                      <a:r>
                        <a:rPr lang="fr-FR" sz="1600" dirty="0">
                          <a:effectLst/>
                        </a:rPr>
                        <a:t>Tel: </a:t>
                      </a:r>
                      <a:r>
                        <a:rPr lang="el-GR" sz="1600" dirty="0">
                          <a:effectLst/>
                        </a:rPr>
                        <a:t>6999919200</a:t>
                      </a:r>
                      <a:endParaRPr lang="el-GR" sz="2400" dirty="0">
                        <a:effectLst/>
                      </a:endParaRPr>
                    </a:p>
                    <a:p>
                      <a:pPr marL="0" indent="0" algn="just">
                        <a:buFontTx/>
                        <a:buNone/>
                        <a:tabLst>
                          <a:tab pos="5850890" algn="r"/>
                        </a:tabLst>
                      </a:pPr>
                      <a:r>
                        <a:rPr lang="el-GR" sz="1600" dirty="0">
                          <a:effectLst/>
                        </a:rPr>
                        <a:t>- </a:t>
                      </a:r>
                      <a:r>
                        <a:rPr lang="de-CH" sz="1600" dirty="0">
                          <a:effectLst/>
                        </a:rPr>
                        <a:t>E-Mail</a:t>
                      </a:r>
                      <a:r>
                        <a:rPr lang="el-GR" sz="1600" dirty="0">
                          <a:effectLst/>
                        </a:rPr>
                        <a:t>: </a:t>
                      </a:r>
                      <a:r>
                        <a:rPr lang="de-CH" sz="1600" dirty="0">
                          <a:effectLst/>
                        </a:rPr>
                        <a:t> </a:t>
                      </a:r>
                      <a:r>
                        <a:rPr lang="en-US" sz="1600" dirty="0">
                          <a:effectLst/>
                        </a:rPr>
                        <a:t>asoxathina2004@gmail.com</a:t>
                      </a:r>
                      <a:endParaRPr lang="el-GR" sz="2400" dirty="0">
                        <a:effectLst/>
                      </a:endParaRPr>
                    </a:p>
                    <a:p>
                      <a:r>
                        <a:rPr lang="en-GB" sz="1600" dirty="0">
                          <a:effectLst/>
                        </a:rPr>
                        <a:t>- Website: </a:t>
                      </a:r>
                      <a:r>
                        <a:rPr lang="en-US" sz="1600" u="sng" dirty="0">
                          <a:effectLst/>
                        </a:rPr>
                        <a:t>www.asoxathina.gr</a:t>
                      </a:r>
                      <a:endParaRPr lang="el-G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3655883"/>
                  </a:ext>
                </a:extLst>
              </a:tr>
            </a:tbl>
          </a:graphicData>
        </a:graphic>
      </p:graphicFrame>
      <p:graphicFrame>
        <p:nvGraphicFramePr>
          <p:cNvPr id="3" name="Πίνακας 2">
            <a:extLst>
              <a:ext uri="{FF2B5EF4-FFF2-40B4-BE49-F238E27FC236}">
                <a16:creationId xmlns:a16="http://schemas.microsoft.com/office/drawing/2014/main" id="{12F9C51D-EFE4-010F-9D18-0E89BA705B23}"/>
              </a:ext>
            </a:extLst>
          </p:cNvPr>
          <p:cNvGraphicFramePr>
            <a:graphicFrameLocks noGrp="1"/>
          </p:cNvGraphicFramePr>
          <p:nvPr/>
        </p:nvGraphicFramePr>
        <p:xfrm>
          <a:off x="4862545" y="3871328"/>
          <a:ext cx="4876799" cy="521092"/>
        </p:xfrm>
        <a:graphic>
          <a:graphicData uri="http://schemas.openxmlformats.org/drawingml/2006/table">
            <a:tbl>
              <a:tblPr firstRow="1" firstCol="1" lastRow="1" lastCol="1" bandRow="1" bandCol="1">
                <a:tableStyleId>{C4B1156A-380E-4F78-BDF5-A606A8083BF9}</a:tableStyleId>
              </a:tblPr>
              <a:tblGrid>
                <a:gridCol w="4876799">
                  <a:extLst>
                    <a:ext uri="{9D8B030D-6E8A-4147-A177-3AD203B41FA5}">
                      <a16:colId xmlns:a16="http://schemas.microsoft.com/office/drawing/2014/main" val="543661612"/>
                    </a:ext>
                  </a:extLst>
                </a:gridCol>
              </a:tblGrid>
              <a:tr h="521092">
                <a:tc>
                  <a:txBody>
                    <a:bodyPr/>
                    <a:lstStyle/>
                    <a:p>
                      <a:pPr algn="ctr"/>
                      <a:r>
                        <a:rPr lang="el-GR" sz="1400" dirty="0">
                          <a:effectLst/>
                        </a:rPr>
                        <a:t>ΑΡΧΙΚΗ ΔΗΛΩΣΗ ΣΥΜΜΕΤΟΧΗΣ</a:t>
                      </a:r>
                      <a:r>
                        <a:rPr lang="el-GR" sz="1200" dirty="0">
                          <a:effectLst/>
                        </a:rPr>
                        <a:t> : 31 ΙΑΝΟΥΑΡΙΟΥ 2025</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5127496"/>
                  </a:ext>
                </a:extLst>
              </a:tr>
            </a:tbl>
          </a:graphicData>
        </a:graphic>
      </p:graphicFrame>
      <p:graphicFrame>
        <p:nvGraphicFramePr>
          <p:cNvPr id="4" name="Πίνακας 3">
            <a:extLst>
              <a:ext uri="{FF2B5EF4-FFF2-40B4-BE49-F238E27FC236}">
                <a16:creationId xmlns:a16="http://schemas.microsoft.com/office/drawing/2014/main" id="{08DBA891-0F93-0F44-C73D-243CA8F2D652}"/>
              </a:ext>
            </a:extLst>
          </p:cNvPr>
          <p:cNvGraphicFramePr>
            <a:graphicFrameLocks noGrp="1"/>
          </p:cNvGraphicFramePr>
          <p:nvPr/>
        </p:nvGraphicFramePr>
        <p:xfrm>
          <a:off x="4067417" y="4661968"/>
          <a:ext cx="6467057" cy="2075370"/>
        </p:xfrm>
        <a:graphic>
          <a:graphicData uri="http://schemas.openxmlformats.org/drawingml/2006/table">
            <a:tbl>
              <a:tblPr firstRow="1" firstCol="1" lastRow="1" lastCol="1" bandRow="1" bandCol="1">
                <a:tableStyleId>{C4B1156A-380E-4F78-BDF5-A606A8083BF9}</a:tableStyleId>
              </a:tblPr>
              <a:tblGrid>
                <a:gridCol w="2075621">
                  <a:extLst>
                    <a:ext uri="{9D8B030D-6E8A-4147-A177-3AD203B41FA5}">
                      <a16:colId xmlns:a16="http://schemas.microsoft.com/office/drawing/2014/main" val="2585992223"/>
                    </a:ext>
                  </a:extLst>
                </a:gridCol>
                <a:gridCol w="4391436">
                  <a:extLst>
                    <a:ext uri="{9D8B030D-6E8A-4147-A177-3AD203B41FA5}">
                      <a16:colId xmlns:a16="http://schemas.microsoft.com/office/drawing/2014/main" val="3659380843"/>
                    </a:ext>
                  </a:extLst>
                </a:gridCol>
              </a:tblGrid>
              <a:tr h="317538">
                <a:tc>
                  <a:txBody>
                    <a:bodyPr/>
                    <a:lstStyle/>
                    <a:p>
                      <a:pPr algn="l"/>
                      <a:r>
                        <a:rPr lang="el-GR" sz="1400" dirty="0">
                          <a:effectLst/>
                          <a:latin typeface="Garamond" panose="02020404030301010803" pitchFamily="18" charset="0"/>
                        </a:rPr>
                        <a:t>ΣΥΛΛΟΓΟΣ</a:t>
                      </a:r>
                      <a:endParaRPr lang="el-GR"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r>
                        <a:rPr lang="en-GB" sz="1000">
                          <a:effectLst/>
                        </a:rPr>
                        <a:t> </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2276038"/>
                  </a:ext>
                </a:extLst>
              </a:tr>
              <a:tr h="317538">
                <a:tc>
                  <a:txBody>
                    <a:bodyPr/>
                    <a:lstStyle/>
                    <a:p>
                      <a:pPr algn="l"/>
                      <a:r>
                        <a:rPr lang="el-GR" sz="1400" dirty="0">
                          <a:effectLst/>
                          <a:latin typeface="Garamond" panose="02020404030301010803" pitchFamily="18" charset="0"/>
                          <a:ea typeface="Times New Roman" panose="02020603050405020304" pitchFamily="18" charset="0"/>
                          <a:cs typeface="Times New Roman" panose="02020603050405020304" pitchFamily="18" charset="0"/>
                        </a:rPr>
                        <a:t>ΧΩΡΑ</a:t>
                      </a:r>
                      <a:endParaRPr lang="el-GR"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r>
                        <a:rPr lang="en-GB" sz="1000">
                          <a:effectLst/>
                        </a:rPr>
                        <a:t> </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36847776"/>
                  </a:ext>
                </a:extLst>
              </a:tr>
              <a:tr h="329439">
                <a:tc>
                  <a:txBody>
                    <a:bodyPr/>
                    <a:lstStyle/>
                    <a:p>
                      <a:pPr algn="l"/>
                      <a:r>
                        <a:rPr lang="el-GR" sz="1600" dirty="0">
                          <a:effectLst/>
                          <a:latin typeface="Garamond" panose="02020404030301010803" pitchFamily="18" charset="0"/>
                          <a:ea typeface="Times New Roman" panose="02020603050405020304" pitchFamily="18" charset="0"/>
                          <a:cs typeface="Times New Roman" panose="02020603050405020304" pitchFamily="18" charset="0"/>
                        </a:rPr>
                        <a:t>ΠΡΟΣΩΠΟ ΕΠΙΚΟΙΝΩΝΙΑΣ</a:t>
                      </a:r>
                    </a:p>
                  </a:txBody>
                  <a:tcPr marL="68580" marR="68580" marT="0" marB="0" anchor="ctr"/>
                </a:tc>
                <a:tc>
                  <a:txBody>
                    <a:bodyPr/>
                    <a:lstStyle/>
                    <a:p>
                      <a:pPr algn="l"/>
                      <a:r>
                        <a:rPr lang="en-GB" sz="1000" dirty="0">
                          <a:effectLst/>
                        </a:rPr>
                        <a:t> </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88544527"/>
                  </a:ext>
                </a:extLst>
              </a:tr>
              <a:tr h="317538">
                <a:tc>
                  <a:txBody>
                    <a:bodyPr/>
                    <a:lstStyle/>
                    <a:p>
                      <a:pPr algn="l">
                        <a:tabLst>
                          <a:tab pos="5850890" algn="r"/>
                        </a:tabLst>
                      </a:pPr>
                      <a:r>
                        <a:rPr lang="el-GR" sz="1400" dirty="0">
                          <a:effectLst/>
                          <a:latin typeface="Garamond" panose="02020404030301010803" pitchFamily="18" charset="0"/>
                        </a:rPr>
                        <a:t>ΤΗΛΕΦΩΝΟ</a:t>
                      </a:r>
                      <a:endParaRPr lang="el-GR"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r>
                        <a:rPr lang="en-GB" sz="1000">
                          <a:effectLst/>
                        </a:rPr>
                        <a:t> </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2180861"/>
                  </a:ext>
                </a:extLst>
              </a:tr>
              <a:tr h="317538">
                <a:tc>
                  <a:txBody>
                    <a:bodyPr/>
                    <a:lstStyle/>
                    <a:p>
                      <a:pPr algn="l">
                        <a:tabLst>
                          <a:tab pos="5850890" algn="r"/>
                        </a:tabLst>
                      </a:pPr>
                      <a:r>
                        <a:rPr lang="fr-CH" sz="1400" dirty="0">
                          <a:effectLst/>
                          <a:latin typeface="Garamond" panose="02020404030301010803" pitchFamily="18" charset="0"/>
                        </a:rPr>
                        <a:t>E-mail</a:t>
                      </a:r>
                      <a:endParaRPr lang="el-GR"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r>
                        <a:rPr lang="en-GB" sz="1000" dirty="0">
                          <a:effectLst/>
                        </a:rPr>
                        <a:t> </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73316763"/>
                  </a:ext>
                </a:extLst>
              </a:tr>
              <a:tr h="317538">
                <a:tc>
                  <a:txBody>
                    <a:bodyPr/>
                    <a:lstStyle/>
                    <a:p>
                      <a:pPr algn="l">
                        <a:tabLst>
                          <a:tab pos="5850890" algn="r"/>
                        </a:tabLst>
                      </a:pPr>
                      <a:r>
                        <a:rPr lang="el-GR" sz="1400" dirty="0">
                          <a:effectLst/>
                          <a:latin typeface="Garamond" panose="02020404030301010803" pitchFamily="18" charset="0"/>
                          <a:ea typeface="Times New Roman" panose="02020603050405020304" pitchFamily="18" charset="0"/>
                          <a:cs typeface="Times New Roman" panose="02020603050405020304" pitchFamily="18" charset="0"/>
                        </a:rPr>
                        <a:t>ΠΡΟΠΟΝΗΤΡΙΑ-ΗΣ</a:t>
                      </a:r>
                      <a:endParaRPr lang="el-GR"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r>
                        <a:rPr lang="en-GB" sz="1000" dirty="0">
                          <a:effectLst/>
                        </a:rPr>
                        <a:t> </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1185789"/>
                  </a:ext>
                </a:extLst>
              </a:tr>
            </a:tbl>
          </a:graphicData>
        </a:graphic>
      </p:graphicFrame>
      <p:pic>
        <p:nvPicPr>
          <p:cNvPr id="6" name="Εικόνα 5">
            <a:extLst>
              <a:ext uri="{FF2B5EF4-FFF2-40B4-BE49-F238E27FC236}">
                <a16:creationId xmlns:a16="http://schemas.microsoft.com/office/drawing/2014/main" id="{C4CDB731-7242-D8E2-C54E-501AF9C42EA6}"/>
              </a:ext>
            </a:extLst>
          </p:cNvPr>
          <p:cNvPicPr>
            <a:picLocks noChangeAspect="1"/>
          </p:cNvPicPr>
          <p:nvPr/>
        </p:nvPicPr>
        <p:blipFill>
          <a:blip r:embed="rId2"/>
          <a:stretch>
            <a:fillRect/>
          </a:stretch>
        </p:blipFill>
        <p:spPr>
          <a:xfrm>
            <a:off x="129201" y="5295634"/>
            <a:ext cx="1441704" cy="1441704"/>
          </a:xfrm>
          <a:prstGeom prst="rect">
            <a:avLst/>
          </a:prstGeom>
        </p:spPr>
      </p:pic>
      <p:pic>
        <p:nvPicPr>
          <p:cNvPr id="7" name="Εικόνα 6">
            <a:extLst>
              <a:ext uri="{FF2B5EF4-FFF2-40B4-BE49-F238E27FC236}">
                <a16:creationId xmlns:a16="http://schemas.microsoft.com/office/drawing/2014/main" id="{77A37B1C-3ED2-CC5E-2F19-A67FC88A3847}"/>
              </a:ext>
            </a:extLst>
          </p:cNvPr>
          <p:cNvPicPr>
            <a:picLocks noChangeAspect="1"/>
          </p:cNvPicPr>
          <p:nvPr/>
        </p:nvPicPr>
        <p:blipFill>
          <a:blip r:embed="rId3"/>
          <a:stretch>
            <a:fillRect/>
          </a:stretch>
        </p:blipFill>
        <p:spPr>
          <a:xfrm>
            <a:off x="453501" y="1082274"/>
            <a:ext cx="3289616" cy="4213360"/>
          </a:xfrm>
          <a:prstGeom prst="ellipse">
            <a:avLst/>
          </a:prstGeom>
          <a:ln>
            <a:noFill/>
          </a:ln>
          <a:effectLst>
            <a:softEdge rad="112500"/>
          </a:effectLst>
        </p:spPr>
      </p:pic>
      <p:sp>
        <p:nvSpPr>
          <p:cNvPr id="9" name="TextBox 8">
            <a:extLst>
              <a:ext uri="{FF2B5EF4-FFF2-40B4-BE49-F238E27FC236}">
                <a16:creationId xmlns:a16="http://schemas.microsoft.com/office/drawing/2014/main" id="{3EF31AEC-E4B8-4121-C182-695C3FCCB077}"/>
              </a:ext>
            </a:extLst>
          </p:cNvPr>
          <p:cNvSpPr txBox="1"/>
          <p:nvPr/>
        </p:nvSpPr>
        <p:spPr>
          <a:xfrm>
            <a:off x="3743117" y="374495"/>
            <a:ext cx="6096000" cy="1323439"/>
          </a:xfrm>
          <a:prstGeom prst="rect">
            <a:avLst/>
          </a:prstGeom>
          <a:noFill/>
        </p:spPr>
        <p:txBody>
          <a:bodyPr wrap="square">
            <a:spAutoFit/>
          </a:bodyPr>
          <a:lstStyle/>
          <a:p>
            <a:pPr algn="ctr"/>
            <a:r>
              <a:rPr lang="el-GR"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1</a:t>
            </a:r>
            <a:r>
              <a:rPr lang="el-GR" sz="4000" b="1" baseline="30000"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Ο</a:t>
            </a:r>
            <a:r>
              <a:rPr lang="el-GR"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 Διεθνές τουρνουά ΑΘΗΝΑ </a:t>
            </a:r>
            <a:r>
              <a:rPr lang="en-US"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r>
              <a:rPr lang="el-GR"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 </a:t>
            </a:r>
            <a:endParaRPr lang="el-GR" sz="4000" dirty="0">
              <a:solidFill>
                <a:schemeClr val="accent4">
                  <a:lumMod val="40000"/>
                  <a:lumOff val="60000"/>
                </a:schemeClr>
              </a:solidFill>
              <a:latin typeface="Garamond" panose="02020404030301010803" pitchFamily="18" charset="0"/>
            </a:endParaRPr>
          </a:p>
        </p:txBody>
      </p:sp>
      <p:sp>
        <p:nvSpPr>
          <p:cNvPr id="11" name="TextBox 10">
            <a:extLst>
              <a:ext uri="{FF2B5EF4-FFF2-40B4-BE49-F238E27FC236}">
                <a16:creationId xmlns:a16="http://schemas.microsoft.com/office/drawing/2014/main" id="{8EBD5611-F0F1-039A-3AAA-38FE47C282FA}"/>
              </a:ext>
            </a:extLst>
          </p:cNvPr>
          <p:cNvSpPr txBox="1"/>
          <p:nvPr/>
        </p:nvSpPr>
        <p:spPr>
          <a:xfrm>
            <a:off x="4067417" y="1565074"/>
            <a:ext cx="6096000" cy="369332"/>
          </a:xfrm>
          <a:prstGeom prst="rect">
            <a:avLst/>
          </a:prstGeom>
          <a:noFill/>
        </p:spPr>
        <p:txBody>
          <a:bodyPr wrap="square">
            <a:spAutoFit/>
          </a:bodyPr>
          <a:lstStyle/>
          <a:p>
            <a:pPr algn="ctr">
              <a:spcAft>
                <a:spcPts val="300"/>
              </a:spcAft>
            </a:pPr>
            <a:r>
              <a:rPr lang="el-GR" dirty="0">
                <a:latin typeface="Verdana" panose="020B0604030504040204" pitchFamily="34" charset="0"/>
                <a:ea typeface="Times New Roman" panose="02020603050405020304" pitchFamily="18" charset="0"/>
              </a:rPr>
              <a:t>ΟΙ</a:t>
            </a:r>
            <a:r>
              <a:rPr lang="el-GR" sz="1800" dirty="0">
                <a:effectLst/>
                <a:latin typeface="Verdana" panose="020B0604030504040204" pitchFamily="34" charset="0"/>
                <a:ea typeface="Times New Roman" panose="02020603050405020304" pitchFamily="18" charset="0"/>
              </a:rPr>
              <a:t> ΑΙΤΗΣΕΙΣ ΠΡΕΠΕΙ ΝΑ ΣΤΑΛΟΥΝ ΣΤΗΝ</a:t>
            </a:r>
            <a:r>
              <a:rPr lang="en-GB" sz="1800" dirty="0">
                <a:effectLst/>
                <a:latin typeface="Verdana" panose="020B0604030504040204" pitchFamily="34" charset="0"/>
                <a:ea typeface="Times New Roman" panose="02020603050405020304" pitchFamily="18" charset="0"/>
              </a:rPr>
              <a:t>:</a:t>
            </a:r>
            <a:endParaRPr lang="el-G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31824038"/>
      </p:ext>
    </p:extLst>
  </p:cSld>
  <p:clrMapOvr>
    <a:masterClrMapping/>
  </p:clrMapOvr>
  <mc:AlternateContent xmlns:mc="http://schemas.openxmlformats.org/markup-compatibility/2006" xmlns:p14="http://schemas.microsoft.com/office/powerpoint/2010/main">
    <mc:Choice Requires="p14">
      <p:transition spd="slow" p14:dur="2000" advTm="3616"/>
    </mc:Choice>
    <mc:Fallback xmlns="">
      <p:transition spd="slow" advTm="361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A5C53856-B1E5-ECCC-7427-19DF2BD841D5}"/>
              </a:ext>
            </a:extLst>
          </p:cNvPr>
          <p:cNvGraphicFramePr>
            <a:graphicFrameLocks noGrp="1"/>
          </p:cNvGraphicFramePr>
          <p:nvPr/>
        </p:nvGraphicFramePr>
        <p:xfrm>
          <a:off x="2928732" y="992953"/>
          <a:ext cx="8786192" cy="5525051"/>
        </p:xfrm>
        <a:graphic>
          <a:graphicData uri="http://schemas.openxmlformats.org/drawingml/2006/table">
            <a:tbl>
              <a:tblPr firstRow="1" firstCol="1" lastRow="1" lastCol="1" bandRow="1" bandCol="1">
                <a:tableStyleId>{C4B1156A-380E-4F78-BDF5-A606A8083BF9}</a:tableStyleId>
              </a:tblPr>
              <a:tblGrid>
                <a:gridCol w="4001332">
                  <a:extLst>
                    <a:ext uri="{9D8B030D-6E8A-4147-A177-3AD203B41FA5}">
                      <a16:colId xmlns:a16="http://schemas.microsoft.com/office/drawing/2014/main" val="2711297146"/>
                    </a:ext>
                  </a:extLst>
                </a:gridCol>
                <a:gridCol w="1701368">
                  <a:extLst>
                    <a:ext uri="{9D8B030D-6E8A-4147-A177-3AD203B41FA5}">
                      <a16:colId xmlns:a16="http://schemas.microsoft.com/office/drawing/2014/main" val="3510890156"/>
                    </a:ext>
                  </a:extLst>
                </a:gridCol>
                <a:gridCol w="1597627">
                  <a:extLst>
                    <a:ext uri="{9D8B030D-6E8A-4147-A177-3AD203B41FA5}">
                      <a16:colId xmlns:a16="http://schemas.microsoft.com/office/drawing/2014/main" val="770280440"/>
                    </a:ext>
                  </a:extLst>
                </a:gridCol>
                <a:gridCol w="1485865">
                  <a:extLst>
                    <a:ext uri="{9D8B030D-6E8A-4147-A177-3AD203B41FA5}">
                      <a16:colId xmlns:a16="http://schemas.microsoft.com/office/drawing/2014/main" val="818275007"/>
                    </a:ext>
                  </a:extLst>
                </a:gridCol>
              </a:tblGrid>
              <a:tr h="185956">
                <a:tc rowSpan="2">
                  <a:txBody>
                    <a:bodyPr/>
                    <a:lstStyle/>
                    <a:p>
                      <a:pPr algn="ctr"/>
                      <a:r>
                        <a:rPr lang="en-GB" sz="11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l-GR" sz="1100" dirty="0">
                          <a:effectLst/>
                        </a:rPr>
                        <a:t>ΑΘΛΗΤΡΙΕΣ</a:t>
                      </a:r>
                      <a:r>
                        <a:rPr lang="en-GB" sz="11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l-GR" sz="1100" dirty="0">
                          <a:effectLst/>
                          <a:latin typeface="Times New Roman" panose="02020603050405020304" pitchFamily="18" charset="0"/>
                          <a:ea typeface="Times New Roman" panose="02020603050405020304" pitchFamily="18" charset="0"/>
                          <a:cs typeface="Times New Roman" panose="02020603050405020304" pitchFamily="18" charset="0"/>
                        </a:rPr>
                        <a:t>ΠΡΟΠΟΝΗΤΡΙΑ -ΤΗ</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rowSpan="2">
                  <a:txBody>
                    <a:bodyPr/>
                    <a:lstStyle/>
                    <a:p>
                      <a:pPr algn="ctr"/>
                      <a:r>
                        <a:rPr lang="el-GR" sz="1100" dirty="0">
                          <a:effectLst/>
                        </a:rPr>
                        <a:t>ΑΡΙΘΜΟ ΕΠΙΣΗΜΩΝ– ΓΟΝΕΩΝ - ΘΕΑΤΩΝ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extLst>
                  <a:ext uri="{0D108BD9-81ED-4DB2-BD59-A6C34878D82A}">
                    <a16:rowId xmlns:a16="http://schemas.microsoft.com/office/drawing/2014/main" val="2351400416"/>
                  </a:ext>
                </a:extLst>
              </a:tr>
              <a:tr h="393087">
                <a:tc vMerge="1">
                  <a:txBody>
                    <a:bodyPr/>
                    <a:lstStyle/>
                    <a:p>
                      <a:endParaRPr lang="el-GR"/>
                    </a:p>
                  </a:txBody>
                  <a:tcPr/>
                </a:tc>
                <a:tc>
                  <a:txBody>
                    <a:bodyPr/>
                    <a:lstStyle/>
                    <a:p>
                      <a:pPr algn="ctr"/>
                      <a:r>
                        <a:rPr lang="el-GR" sz="1200" dirty="0">
                          <a:effectLst/>
                          <a:latin typeface="Times New Roman" panose="02020603050405020304" pitchFamily="18" charset="0"/>
                          <a:ea typeface="Times New Roman" panose="02020603050405020304" pitchFamily="18" charset="0"/>
                          <a:cs typeface="Times New Roman" panose="02020603050405020304" pitchFamily="18" charset="0"/>
                        </a:rPr>
                        <a:t>ΑΡΙΘΜΟ</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l-GR" sz="1200" dirty="0">
                          <a:effectLst/>
                        </a:rPr>
                        <a:t>ΑΡΙΘΜΟ</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extLst>
                  <a:ext uri="{0D108BD9-81ED-4DB2-BD59-A6C34878D82A}">
                    <a16:rowId xmlns:a16="http://schemas.microsoft.com/office/drawing/2014/main" val="563203488"/>
                  </a:ext>
                </a:extLst>
              </a:tr>
              <a:tr h="285881">
                <a:tc>
                  <a:txBody>
                    <a:bodyPr/>
                    <a:lstStyle/>
                    <a:p>
                      <a:r>
                        <a:rPr lang="en-US" sz="1100" dirty="0">
                          <a:effectLst/>
                        </a:rPr>
                        <a:t>Exhibition (</a:t>
                      </a:r>
                      <a:r>
                        <a:rPr lang="el-GR" sz="1100" dirty="0">
                          <a:effectLst/>
                        </a:rPr>
                        <a:t>201</a:t>
                      </a:r>
                      <a:r>
                        <a:rPr lang="en-US" sz="1100" dirty="0">
                          <a:effectLst/>
                        </a:rPr>
                        <a:t>9-2020-2021)</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a:effectLst/>
                        </a:rPr>
                        <a:t> </a:t>
                      </a:r>
                      <a:endParaRPr lang="el-G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a:effectLst/>
                        </a:rPr>
                        <a:t> </a:t>
                      </a:r>
                      <a:endParaRPr lang="el-G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extLst>
                  <a:ext uri="{0D108BD9-81ED-4DB2-BD59-A6C34878D82A}">
                    <a16:rowId xmlns:a16="http://schemas.microsoft.com/office/drawing/2014/main" val="4125971319"/>
                  </a:ext>
                </a:extLst>
              </a:tr>
              <a:tr h="285881">
                <a:tc>
                  <a:txBody>
                    <a:bodyPr/>
                    <a:lstStyle/>
                    <a:p>
                      <a:r>
                        <a:rPr lang="en-US" sz="1100" dirty="0">
                          <a:effectLst/>
                        </a:rPr>
                        <a:t>MINIS (</a:t>
                      </a:r>
                      <a:r>
                        <a:rPr lang="el-GR" sz="1100" dirty="0">
                          <a:effectLst/>
                        </a:rPr>
                        <a:t>ΠΡΟΑΓΩΝΙΚΣΤΙΚΟ)</a:t>
                      </a:r>
                      <a:r>
                        <a:rPr lang="en-US" sz="1100" dirty="0">
                          <a:effectLst/>
                        </a:rPr>
                        <a:t> (2017 - 2018)</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rowSpan="13">
                  <a:txBody>
                    <a:bodyPr/>
                    <a:lstStyle/>
                    <a:p>
                      <a:pPr algn="ctr"/>
                      <a:r>
                        <a:rPr lang="en-GB" sz="12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rowSpan="13">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extLst>
                  <a:ext uri="{0D108BD9-81ED-4DB2-BD59-A6C34878D82A}">
                    <a16:rowId xmlns:a16="http://schemas.microsoft.com/office/drawing/2014/main" val="2535991509"/>
                  </a:ext>
                </a:extLst>
              </a:tr>
              <a:tr h="285881">
                <a:tc>
                  <a:txBody>
                    <a:bodyPr/>
                    <a:lstStyle/>
                    <a:p>
                      <a:r>
                        <a:rPr lang="bg-BG" sz="1100" dirty="0">
                          <a:effectLst/>
                        </a:rPr>
                        <a:t>Be</a:t>
                      </a:r>
                      <a:r>
                        <a:rPr lang="en-US" sz="1100" dirty="0">
                          <a:effectLst/>
                        </a:rPr>
                        <a:t>n</a:t>
                      </a:r>
                      <a:r>
                        <a:rPr lang="bg-BG" sz="1100" dirty="0">
                          <a:effectLst/>
                        </a:rPr>
                        <a:t>jamins </a:t>
                      </a:r>
                      <a:r>
                        <a:rPr lang="en-US" sz="1100" dirty="0">
                          <a:effectLst/>
                        </a:rPr>
                        <a:t>A LEVEL (2015</a:t>
                      </a:r>
                      <a:r>
                        <a:rPr lang="el-GR" sz="1100" dirty="0">
                          <a:effectLst/>
                        </a:rPr>
                        <a:t> -2016</a:t>
                      </a:r>
                      <a:r>
                        <a:rPr lang="en-US" sz="11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2037077508"/>
                  </a:ext>
                </a:extLst>
              </a:tr>
              <a:tr h="285881">
                <a:tc>
                  <a:txBody>
                    <a:bodyPr/>
                    <a:lstStyle/>
                    <a:p>
                      <a:r>
                        <a:rPr lang="bg-BG" sz="1100" dirty="0">
                          <a:effectLst/>
                        </a:rPr>
                        <a:t>Be</a:t>
                      </a:r>
                      <a:r>
                        <a:rPr lang="en-US" sz="1100" dirty="0">
                          <a:effectLst/>
                        </a:rPr>
                        <a:t>n</a:t>
                      </a:r>
                      <a:r>
                        <a:rPr lang="bg-BG" sz="1100" dirty="0">
                          <a:effectLst/>
                        </a:rPr>
                        <a:t>jamins </a:t>
                      </a:r>
                      <a:r>
                        <a:rPr lang="en-US" sz="1100" dirty="0">
                          <a:effectLst/>
                        </a:rPr>
                        <a:t>B </a:t>
                      </a:r>
                      <a:r>
                        <a:rPr lang="el-GR" sz="1100" dirty="0">
                          <a:effectLst/>
                        </a:rPr>
                        <a:t>–</a:t>
                      </a:r>
                      <a:r>
                        <a:rPr lang="ru-RU" sz="1100" dirty="0">
                          <a:effectLst/>
                        </a:rPr>
                        <a:t> С </a:t>
                      </a:r>
                      <a:r>
                        <a:rPr lang="en-US" sz="1100" dirty="0">
                          <a:effectLst/>
                        </a:rPr>
                        <a:t>LEVEL (201</a:t>
                      </a:r>
                      <a:r>
                        <a:rPr lang="el-GR" sz="1100" dirty="0">
                          <a:effectLst/>
                        </a:rPr>
                        <a:t>5-2016</a:t>
                      </a:r>
                      <a:r>
                        <a:rPr lang="en-US" sz="11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1963570047"/>
                  </a:ext>
                </a:extLst>
              </a:tr>
              <a:tr h="285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HOPES A-B LEVEL (2014)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3914900159"/>
                  </a:ext>
                </a:extLst>
              </a:tr>
              <a:tr h="285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HOPES C LEVEL (2014)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1395196955"/>
                  </a:ext>
                </a:extLst>
              </a:tr>
              <a:tr h="285881">
                <a:tc>
                  <a:txBody>
                    <a:bodyPr/>
                    <a:lstStyle/>
                    <a:p>
                      <a:r>
                        <a:rPr lang="en-US" sz="1100" dirty="0">
                          <a:effectLst/>
                        </a:rPr>
                        <a:t>Pre-Juniors A </a:t>
                      </a:r>
                      <a:r>
                        <a:rPr lang="ru-RU" sz="1100" dirty="0">
                          <a:effectLst/>
                        </a:rPr>
                        <a:t>–</a:t>
                      </a:r>
                      <a:r>
                        <a:rPr lang="en-US" sz="1100" dirty="0">
                          <a:effectLst/>
                        </a:rPr>
                        <a:t> B LEVEL (2012- 2013)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3435282324"/>
                  </a:ext>
                </a:extLst>
              </a:tr>
              <a:tr h="285881">
                <a:tc>
                  <a:txBody>
                    <a:bodyPr/>
                    <a:lstStyle/>
                    <a:p>
                      <a:r>
                        <a:rPr lang="en-US" sz="1100" dirty="0">
                          <a:effectLst/>
                        </a:rPr>
                        <a:t>Pre-Juniors </a:t>
                      </a:r>
                      <a:r>
                        <a:rPr lang="ru-RU" sz="1100" dirty="0">
                          <a:effectLst/>
                        </a:rPr>
                        <a:t>С</a:t>
                      </a:r>
                      <a:r>
                        <a:rPr lang="en-US" sz="1100" dirty="0">
                          <a:effectLst/>
                        </a:rPr>
                        <a:t> LEVEL (</a:t>
                      </a:r>
                      <a:r>
                        <a:rPr lang="ru-RU" sz="1100" dirty="0">
                          <a:effectLst/>
                        </a:rPr>
                        <a:t>2012- </a:t>
                      </a:r>
                      <a:r>
                        <a:rPr lang="en-US" sz="1100" dirty="0">
                          <a:effectLst/>
                        </a:rPr>
                        <a:t>2013)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524561250"/>
                  </a:ext>
                </a:extLst>
              </a:tr>
              <a:tr h="285881">
                <a:tc>
                  <a:txBody>
                    <a:bodyPr/>
                    <a:lstStyle/>
                    <a:p>
                      <a:r>
                        <a:rPr lang="en-US" sz="1100" dirty="0">
                          <a:effectLst/>
                        </a:rPr>
                        <a:t>Juniors A</a:t>
                      </a:r>
                      <a:r>
                        <a:rPr lang="ru-RU" sz="1100" dirty="0">
                          <a:effectLst/>
                        </a:rPr>
                        <a:t> </a:t>
                      </a:r>
                      <a:r>
                        <a:rPr lang="en-US" sz="1100" dirty="0">
                          <a:effectLst/>
                        </a:rPr>
                        <a:t>– B  LEVEL (</a:t>
                      </a:r>
                      <a:r>
                        <a:rPr lang="el-GR" sz="1100" dirty="0">
                          <a:effectLst/>
                        </a:rPr>
                        <a:t>20</a:t>
                      </a:r>
                      <a:r>
                        <a:rPr lang="en-US" sz="1100" dirty="0">
                          <a:effectLst/>
                        </a:rPr>
                        <a:t>10-2011)</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719912775"/>
                  </a:ext>
                </a:extLst>
              </a:tr>
              <a:tr h="285881">
                <a:tc>
                  <a:txBody>
                    <a:bodyPr/>
                    <a:lstStyle/>
                    <a:p>
                      <a:r>
                        <a:rPr lang="en-US" sz="1100" dirty="0">
                          <a:effectLst/>
                        </a:rPr>
                        <a:t>Juniors C LEVEL (</a:t>
                      </a:r>
                      <a:r>
                        <a:rPr lang="el-GR" sz="1100" dirty="0">
                          <a:effectLst/>
                        </a:rPr>
                        <a:t>20</a:t>
                      </a:r>
                      <a:r>
                        <a:rPr lang="en-US" sz="1100" dirty="0">
                          <a:effectLst/>
                        </a:rPr>
                        <a:t>10 -2011 )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a:effectLst/>
                        </a:rPr>
                        <a:t> </a:t>
                      </a:r>
                      <a:endParaRPr lang="el-G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2508963490"/>
                  </a:ext>
                </a:extLst>
              </a:tr>
              <a:tr h="285881">
                <a:tc>
                  <a:txBody>
                    <a:bodyPr/>
                    <a:lstStyle/>
                    <a:p>
                      <a:r>
                        <a:rPr lang="en-US" sz="1100" dirty="0">
                          <a:effectLst/>
                        </a:rPr>
                        <a:t>Seniors A-B LEVEL (2009 and older)</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1387796335"/>
                  </a:ext>
                </a:extLst>
              </a:tr>
              <a:tr h="285881">
                <a:tc>
                  <a:txBody>
                    <a:bodyPr/>
                    <a:lstStyle/>
                    <a:p>
                      <a:r>
                        <a:rPr lang="en-US" sz="1100" dirty="0">
                          <a:effectLst/>
                          <a:latin typeface="Century Gothic" panose="020B0502020202020204" pitchFamily="34" charset="0"/>
                          <a:ea typeface="Times New Roman" panose="02020603050405020304" pitchFamily="18" charset="0"/>
                          <a:cs typeface="Times New Roman" panose="02020603050405020304" pitchFamily="18" charset="0"/>
                        </a:rPr>
                        <a:t>SENIORS C LEVEL (2009 and older)</a:t>
                      </a:r>
                      <a:endParaRPr lang="el-GR" sz="11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1836516084"/>
                  </a:ext>
                </a:extLst>
              </a:tr>
              <a:tr h="285881">
                <a:tc>
                  <a:txBody>
                    <a:bodyPr/>
                    <a:lstStyle/>
                    <a:p>
                      <a:pPr algn="ctr"/>
                      <a:r>
                        <a:rPr lang="en-US" sz="1100" dirty="0">
                          <a:effectLst/>
                        </a:rPr>
                        <a:t>ENSEMBLE</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a:effectLst/>
                        </a:rPr>
                        <a:t> </a:t>
                      </a:r>
                      <a:endParaRPr lang="el-G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4010854725"/>
                  </a:ext>
                </a:extLst>
              </a:tr>
              <a:tr h="285881">
                <a:tc>
                  <a:txBody>
                    <a:bodyPr/>
                    <a:lstStyle/>
                    <a:p>
                      <a:r>
                        <a:rPr lang="en-US" sz="1100" dirty="0">
                          <a:effectLst/>
                          <a:latin typeface="+mn-lt"/>
                          <a:ea typeface="Times New Roman" panose="02020603050405020304" pitchFamily="18" charset="0"/>
                          <a:cs typeface="Times New Roman" panose="02020603050405020304" pitchFamily="18" charset="0"/>
                        </a:rPr>
                        <a:t>Juniors 2010-2011</a:t>
                      </a:r>
                      <a:endParaRPr lang="el-GR" sz="1100" dirty="0">
                        <a:effectLst/>
                        <a:latin typeface="+mn-lt"/>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1304986309"/>
                  </a:ext>
                </a:extLst>
              </a:tr>
              <a:tr h="371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rPr>
                        <a:t>Pre-Juniors Group  (</a:t>
                      </a:r>
                      <a:r>
                        <a:rPr lang="el-GR" sz="1100" dirty="0">
                          <a:effectLst/>
                          <a:latin typeface="+mn-lt"/>
                        </a:rPr>
                        <a:t>20</a:t>
                      </a:r>
                      <a:r>
                        <a:rPr lang="en-US" sz="1100" dirty="0">
                          <a:effectLst/>
                          <a:latin typeface="+mn-lt"/>
                        </a:rPr>
                        <a:t>12-2013-2014)</a:t>
                      </a:r>
                      <a:endParaRPr lang="el-GR" sz="1100" dirty="0">
                        <a:effectLst/>
                        <a:latin typeface="+mn-lt"/>
                        <a:ea typeface="Times New Roman" panose="02020603050405020304" pitchFamily="18" charset="0"/>
                        <a:cs typeface="Times New Roman" panose="02020603050405020304" pitchFamily="18" charset="0"/>
                      </a:endParaRPr>
                    </a:p>
                    <a:p>
                      <a:endParaRPr lang="el-GR" sz="1100" dirty="0">
                        <a:effectLst/>
                        <a:latin typeface="+mn-lt"/>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extLst>
                  <a:ext uri="{0D108BD9-81ED-4DB2-BD59-A6C34878D82A}">
                    <a16:rowId xmlns:a16="http://schemas.microsoft.com/office/drawing/2014/main" val="4107124348"/>
                  </a:ext>
                </a:extLst>
              </a:tr>
              <a:tr h="285881">
                <a:tc>
                  <a:txBody>
                    <a:bodyPr/>
                    <a:lstStyle/>
                    <a:p>
                      <a:r>
                        <a:rPr lang="en-US" sz="1100" dirty="0">
                          <a:effectLst/>
                          <a:latin typeface="+mn-lt"/>
                          <a:ea typeface="Times New Roman" panose="02020603050405020304" pitchFamily="18" charset="0"/>
                          <a:cs typeface="Times New Roman" panose="02020603050405020304" pitchFamily="18" charset="0"/>
                        </a:rPr>
                        <a:t>Benjamins 2015-2016</a:t>
                      </a:r>
                      <a:endParaRPr lang="el-GR" sz="1100" dirty="0">
                        <a:effectLst/>
                        <a:latin typeface="+mn-lt"/>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extLst>
                  <a:ext uri="{0D108BD9-81ED-4DB2-BD59-A6C34878D82A}">
                    <a16:rowId xmlns:a16="http://schemas.microsoft.com/office/drawing/2014/main" val="1998366666"/>
                  </a:ext>
                </a:extLst>
              </a:tr>
              <a:tr h="285881">
                <a:tc>
                  <a:txBody>
                    <a:bodyPr/>
                    <a:lstStyle/>
                    <a:p>
                      <a:r>
                        <a:rPr lang="en-US" sz="1100" dirty="0">
                          <a:effectLst/>
                        </a:rPr>
                        <a:t>                     </a:t>
                      </a:r>
                      <a:r>
                        <a:rPr lang="el-GR" sz="1100" dirty="0">
                          <a:effectLst/>
                        </a:rPr>
                        <a:t>ΣΥΝΟΛΟ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1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1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tc>
                  <a:txBody>
                    <a:bodyPr/>
                    <a:lstStyle/>
                    <a:p>
                      <a:pPr algn="ctr"/>
                      <a:r>
                        <a:rPr lang="en-GB" sz="1600" dirty="0">
                          <a:effectLst/>
                        </a:rPr>
                        <a:t>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077" marR="49077" marT="0" marB="0" anchor="ctr"/>
                </a:tc>
                <a:extLst>
                  <a:ext uri="{0D108BD9-81ED-4DB2-BD59-A6C34878D82A}">
                    <a16:rowId xmlns:a16="http://schemas.microsoft.com/office/drawing/2014/main" val="773757535"/>
                  </a:ext>
                </a:extLst>
              </a:tr>
            </a:tbl>
          </a:graphicData>
        </a:graphic>
      </p:graphicFrame>
      <p:sp>
        <p:nvSpPr>
          <p:cNvPr id="4" name="TextBox 3">
            <a:extLst>
              <a:ext uri="{FF2B5EF4-FFF2-40B4-BE49-F238E27FC236}">
                <a16:creationId xmlns:a16="http://schemas.microsoft.com/office/drawing/2014/main" id="{CE2572EA-834E-5853-7579-CA19D7F0E26F}"/>
              </a:ext>
            </a:extLst>
          </p:cNvPr>
          <p:cNvSpPr txBox="1"/>
          <p:nvPr/>
        </p:nvSpPr>
        <p:spPr>
          <a:xfrm>
            <a:off x="4393097" y="312531"/>
            <a:ext cx="6096000" cy="707886"/>
          </a:xfrm>
          <a:prstGeom prst="rect">
            <a:avLst/>
          </a:prstGeom>
          <a:noFill/>
        </p:spPr>
        <p:txBody>
          <a:bodyPr wrap="square">
            <a:spAutoFit/>
          </a:bodyPr>
          <a:lstStyle/>
          <a:p>
            <a:pPr algn="ctr"/>
            <a:r>
              <a:rPr lang="el-GR"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ΑΘΗΝΑ </a:t>
            </a:r>
            <a:r>
              <a:rPr lang="en-US" sz="40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endParaRPr lang="el-GR" sz="4000" dirty="0">
              <a:solidFill>
                <a:schemeClr val="accent4">
                  <a:lumMod val="40000"/>
                  <a:lumOff val="60000"/>
                </a:schemeClr>
              </a:solidFill>
              <a:latin typeface="Garamond" panose="02020404030301010803" pitchFamily="18" charset="0"/>
            </a:endParaRPr>
          </a:p>
        </p:txBody>
      </p:sp>
      <p:sp>
        <p:nvSpPr>
          <p:cNvPr id="6" name="TextBox 5">
            <a:extLst>
              <a:ext uri="{FF2B5EF4-FFF2-40B4-BE49-F238E27FC236}">
                <a16:creationId xmlns:a16="http://schemas.microsoft.com/office/drawing/2014/main" id="{882995FA-06BB-6025-FBAB-2C72721B24B8}"/>
              </a:ext>
            </a:extLst>
          </p:cNvPr>
          <p:cNvSpPr txBox="1"/>
          <p:nvPr/>
        </p:nvSpPr>
        <p:spPr>
          <a:xfrm>
            <a:off x="0" y="2278150"/>
            <a:ext cx="3246783" cy="1477328"/>
          </a:xfrm>
          <a:prstGeom prst="rect">
            <a:avLst/>
          </a:prstGeom>
          <a:noFill/>
        </p:spPr>
        <p:txBody>
          <a:bodyPr wrap="square">
            <a:spAutoFit/>
          </a:bodyPr>
          <a:lstStyle/>
          <a:p>
            <a:pPr>
              <a:spcAft>
                <a:spcPts val="300"/>
              </a:spcAft>
            </a:pPr>
            <a:endParaRPr lang="el-GR" sz="1600" dirty="0">
              <a:effectLst/>
              <a:latin typeface="Bookman Old Style" panose="02050604050505020204" pitchFamily="18" charset="0"/>
              <a:ea typeface="Times New Roman" panose="02020603050405020304" pitchFamily="18" charset="0"/>
            </a:endParaRPr>
          </a:p>
          <a:p>
            <a:pPr>
              <a:spcAft>
                <a:spcPts val="300"/>
              </a:spcAft>
            </a:pPr>
            <a:r>
              <a:rPr lang="el-GR" sz="1600" dirty="0">
                <a:effectLst/>
                <a:latin typeface="Bookman Old Style" panose="02050604050505020204" pitchFamily="18" charset="0"/>
                <a:ea typeface="Times New Roman" panose="02020603050405020304" pitchFamily="18" charset="0"/>
              </a:rPr>
              <a:t>ΗΜΕΡΟΜΗΝΙΑ</a:t>
            </a:r>
            <a:r>
              <a:rPr lang="en-GB" sz="1600" dirty="0">
                <a:effectLst/>
                <a:latin typeface="Bookman Old Style" panose="02050604050505020204" pitchFamily="18" charset="0"/>
                <a:ea typeface="Times New Roman" panose="02020603050405020304" pitchFamily="18" charset="0"/>
              </a:rPr>
              <a:t> </a:t>
            </a:r>
            <a:r>
              <a:rPr lang="el-GR" sz="1600" dirty="0">
                <a:effectLst/>
                <a:latin typeface="Bookman Old Style" panose="02050604050505020204" pitchFamily="18" charset="0"/>
                <a:ea typeface="Times New Roman" panose="02020603050405020304" pitchFamily="18" charset="0"/>
              </a:rPr>
              <a:t>:</a:t>
            </a:r>
          </a:p>
          <a:p>
            <a:pPr>
              <a:spcAft>
                <a:spcPts val="300"/>
              </a:spcAft>
            </a:pPr>
            <a:endParaRPr lang="el-GR" sz="1600" dirty="0">
              <a:latin typeface="Bookman Old Style" panose="02050604050505020204" pitchFamily="18" charset="0"/>
              <a:ea typeface="Times New Roman" panose="02020603050405020304" pitchFamily="18" charset="0"/>
            </a:endParaRPr>
          </a:p>
          <a:p>
            <a:pPr>
              <a:spcAft>
                <a:spcPts val="300"/>
              </a:spcAft>
            </a:pPr>
            <a:endParaRPr lang="el-GR" sz="1600" dirty="0">
              <a:effectLst/>
              <a:latin typeface="Bookman Old Style" panose="02050604050505020204" pitchFamily="18" charset="0"/>
              <a:ea typeface="Times New Roman" panose="02020603050405020304" pitchFamily="18" charset="0"/>
            </a:endParaRPr>
          </a:p>
          <a:p>
            <a:pPr>
              <a:spcAft>
                <a:spcPts val="300"/>
              </a:spcAft>
            </a:pPr>
            <a:r>
              <a:rPr lang="el-GR" sz="1600" dirty="0">
                <a:effectLst/>
                <a:latin typeface="Bookman Old Style" panose="02050604050505020204" pitchFamily="18" charset="0"/>
                <a:ea typeface="Times New Roman" panose="02020603050405020304" pitchFamily="18" charset="0"/>
              </a:rPr>
              <a:t>ΣΦΡΑΓΙΔΑ &amp; ΥΠΟΓΡΑΦΗ </a:t>
            </a:r>
            <a:endParaRPr lang="el-GR" dirty="0">
              <a:effectLst/>
              <a:latin typeface="Times New Roman" panose="02020603050405020304" pitchFamily="18" charset="0"/>
              <a:ea typeface="Times New Roman" panose="02020603050405020304" pitchFamily="18" charset="0"/>
            </a:endParaRPr>
          </a:p>
        </p:txBody>
      </p:sp>
      <p:pic>
        <p:nvPicPr>
          <p:cNvPr id="7" name="Εικόνα 6">
            <a:extLst>
              <a:ext uri="{FF2B5EF4-FFF2-40B4-BE49-F238E27FC236}">
                <a16:creationId xmlns:a16="http://schemas.microsoft.com/office/drawing/2014/main" id="{17FB6E79-EBBE-76F9-AD6F-759AE73FF1B4}"/>
              </a:ext>
            </a:extLst>
          </p:cNvPr>
          <p:cNvPicPr>
            <a:picLocks noChangeAspect="1"/>
          </p:cNvPicPr>
          <p:nvPr/>
        </p:nvPicPr>
        <p:blipFill>
          <a:blip r:embed="rId2"/>
          <a:stretch>
            <a:fillRect/>
          </a:stretch>
        </p:blipFill>
        <p:spPr>
          <a:xfrm>
            <a:off x="129201" y="5295634"/>
            <a:ext cx="1441704" cy="1441704"/>
          </a:xfrm>
          <a:prstGeom prst="rect">
            <a:avLst/>
          </a:prstGeom>
        </p:spPr>
      </p:pic>
    </p:spTree>
    <p:extLst>
      <p:ext uri="{BB962C8B-B14F-4D97-AF65-F5344CB8AC3E}">
        <p14:creationId xmlns:p14="http://schemas.microsoft.com/office/powerpoint/2010/main" val="1821513413"/>
      </p:ext>
    </p:extLst>
  </p:cSld>
  <p:clrMapOvr>
    <a:masterClrMapping/>
  </p:clrMapOvr>
  <mc:AlternateContent xmlns:mc="http://schemas.openxmlformats.org/markup-compatibility/2006" xmlns:p14="http://schemas.microsoft.com/office/powerpoint/2010/main">
    <mc:Choice Requires="p14">
      <p:transition spd="slow" p14:dur="2000" advTm="3127"/>
    </mc:Choice>
    <mc:Fallback xmlns="">
      <p:transition spd="slow" advTm="312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97053C04-BB9E-EBBD-6C0A-70FEE6904D6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1791" y="572178"/>
            <a:ext cx="4161184" cy="3496239"/>
          </a:xfrm>
          <a:prstGeom prst="rect">
            <a:avLst/>
          </a:prstGeom>
          <a:noFill/>
          <a:ln>
            <a:noFill/>
          </a:ln>
        </p:spPr>
      </p:pic>
      <p:pic>
        <p:nvPicPr>
          <p:cNvPr id="5" name="Εικόνα 4">
            <a:extLst>
              <a:ext uri="{FF2B5EF4-FFF2-40B4-BE49-F238E27FC236}">
                <a16:creationId xmlns:a16="http://schemas.microsoft.com/office/drawing/2014/main" id="{36826E56-881B-6C88-8C76-2101A52FAD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6155" y="2844160"/>
            <a:ext cx="3572593" cy="2441839"/>
          </a:xfrm>
          <a:prstGeom prst="rect">
            <a:avLst/>
          </a:prstGeom>
          <a:noFill/>
          <a:ln>
            <a:noFill/>
          </a:ln>
        </p:spPr>
      </p:pic>
      <p:pic>
        <p:nvPicPr>
          <p:cNvPr id="6" name="Εικόνα 5">
            <a:extLst>
              <a:ext uri="{FF2B5EF4-FFF2-40B4-BE49-F238E27FC236}">
                <a16:creationId xmlns:a16="http://schemas.microsoft.com/office/drawing/2014/main" id="{22E22964-1BFB-74B1-4659-213FE791E1BD}"/>
              </a:ext>
            </a:extLst>
          </p:cNvPr>
          <p:cNvPicPr>
            <a:picLocks noChangeAspect="1"/>
          </p:cNvPicPr>
          <p:nvPr/>
        </p:nvPicPr>
        <p:blipFill>
          <a:blip r:embed="rId4"/>
          <a:stretch>
            <a:fillRect/>
          </a:stretch>
        </p:blipFill>
        <p:spPr>
          <a:xfrm>
            <a:off x="-185531" y="1348580"/>
            <a:ext cx="3039983" cy="3039983"/>
          </a:xfrm>
          <a:prstGeom prst="ellipse">
            <a:avLst/>
          </a:prstGeom>
          <a:ln>
            <a:noFill/>
          </a:ln>
          <a:effectLst>
            <a:softEdge rad="112500"/>
          </a:effectLst>
        </p:spPr>
      </p:pic>
      <p:sp>
        <p:nvSpPr>
          <p:cNvPr id="8" name="TextBox 7">
            <a:extLst>
              <a:ext uri="{FF2B5EF4-FFF2-40B4-BE49-F238E27FC236}">
                <a16:creationId xmlns:a16="http://schemas.microsoft.com/office/drawing/2014/main" id="{E7CFB168-F278-075C-B78D-AE8CC089058A}"/>
              </a:ext>
            </a:extLst>
          </p:cNvPr>
          <p:cNvSpPr txBox="1"/>
          <p:nvPr/>
        </p:nvSpPr>
        <p:spPr>
          <a:xfrm>
            <a:off x="2314239" y="414004"/>
            <a:ext cx="5783100" cy="2800767"/>
          </a:xfrm>
          <a:prstGeom prst="rect">
            <a:avLst/>
          </a:prstGeom>
          <a:noFill/>
        </p:spPr>
        <p:txBody>
          <a:bodyPr wrap="square">
            <a:spAutoFit/>
          </a:bodyPr>
          <a:lstStyle/>
          <a:p>
            <a:pPr algn="ctr"/>
            <a:r>
              <a:rPr lang="el-GR" sz="44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1</a:t>
            </a:r>
            <a:r>
              <a:rPr lang="el-GR" sz="4400" b="1" baseline="30000"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Ο</a:t>
            </a:r>
            <a:r>
              <a:rPr lang="el-GR" sz="44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 Διεθνές τουρνουά ΑΘΗΝΑ </a:t>
            </a:r>
            <a:r>
              <a:rPr lang="en-US" sz="44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CUP</a:t>
            </a:r>
            <a:r>
              <a:rPr lang="el-GR" sz="4400" b="1" dirty="0">
                <a:ln w="10160">
                  <a:solidFill>
                    <a:schemeClr val="accent5"/>
                  </a:solidFill>
                  <a:prstDash val="solid"/>
                </a:ln>
                <a:solidFill>
                  <a:schemeClr val="accent4">
                    <a:lumMod val="40000"/>
                    <a:lumOff val="60000"/>
                  </a:schemeClr>
                </a:solidFill>
                <a:effectLst>
                  <a:outerShdw blurRad="38100" dist="22860" dir="5400000" algn="tl" rotWithShape="0">
                    <a:srgbClr val="000000">
                      <a:alpha val="30000"/>
                    </a:srgbClr>
                  </a:outerShdw>
                </a:effectLst>
                <a:latin typeface="Garamond" panose="02020404030301010803" pitchFamily="18" charset="0"/>
                <a:ea typeface="Calibri" panose="020F0502020204030204" pitchFamily="34" charset="0"/>
                <a:cs typeface="Lucida Sans Unicode" panose="020B0602030504020204" pitchFamily="34" charset="0"/>
              </a:rPr>
              <a:t> 27/3/2025-30/3/2025</a:t>
            </a:r>
          </a:p>
          <a:p>
            <a:pPr algn="ctr"/>
            <a:endParaRPr lang="el-GR" sz="4400" dirty="0">
              <a:solidFill>
                <a:schemeClr val="accent4">
                  <a:lumMod val="40000"/>
                  <a:lumOff val="60000"/>
                </a:schemeClr>
              </a:solidFill>
              <a:latin typeface="Garamond" panose="02020404030301010803" pitchFamily="18" charset="0"/>
            </a:endParaRPr>
          </a:p>
        </p:txBody>
      </p:sp>
      <p:pic>
        <p:nvPicPr>
          <p:cNvPr id="9" name="Εικόνα 8">
            <a:extLst>
              <a:ext uri="{FF2B5EF4-FFF2-40B4-BE49-F238E27FC236}">
                <a16:creationId xmlns:a16="http://schemas.microsoft.com/office/drawing/2014/main" id="{A81E06D7-B01E-4B78-CE76-F5A1D5456585}"/>
              </a:ext>
            </a:extLst>
          </p:cNvPr>
          <p:cNvPicPr>
            <a:picLocks noChangeAspect="1"/>
          </p:cNvPicPr>
          <p:nvPr/>
        </p:nvPicPr>
        <p:blipFill>
          <a:blip r:embed="rId5"/>
          <a:stretch>
            <a:fillRect/>
          </a:stretch>
        </p:blipFill>
        <p:spPr>
          <a:xfrm>
            <a:off x="1953600" y="3667711"/>
            <a:ext cx="1441704" cy="1441704"/>
          </a:xfrm>
          <a:prstGeom prst="rect">
            <a:avLst/>
          </a:prstGeom>
        </p:spPr>
      </p:pic>
    </p:spTree>
    <p:extLst>
      <p:ext uri="{BB962C8B-B14F-4D97-AF65-F5344CB8AC3E}">
        <p14:creationId xmlns:p14="http://schemas.microsoft.com/office/powerpoint/2010/main" val="39179266"/>
      </p:ext>
    </p:extLst>
  </p:cSld>
  <p:clrMapOvr>
    <a:masterClrMapping/>
  </p:clrMapOvr>
  <mc:AlternateContent xmlns:mc="http://schemas.openxmlformats.org/markup-compatibility/2006" xmlns:p14="http://schemas.microsoft.com/office/powerpoint/2010/main">
    <mc:Choice Requires="p14">
      <p:transition spd="slow" p14:dur="2000" advTm="3327"/>
    </mc:Choice>
    <mc:Fallback xmlns="">
      <p:transition spd="slow" advTm="3327"/>
    </mc:Fallback>
  </mc:AlternateContent>
</p:sld>
</file>

<file path=ppt/theme/theme1.xml><?xml version="1.0" encoding="utf-8"?>
<a:theme xmlns:a="http://schemas.openxmlformats.org/drawingml/2006/main" name="ΙΧΝΟΣ ΑΤΜΟΥ">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TM04033937[[fn=ΙΧΝΟΣ ΑΤΜΟΥ]]</Template>
  <TotalTime>5</TotalTime>
  <Words>781</Words>
  <Application>Microsoft Office PowerPoint</Application>
  <PresentationFormat>Ευρεία οθόνη</PresentationFormat>
  <Paragraphs>141</Paragraphs>
  <Slides>9</Slides>
  <Notes>1</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9</vt:i4>
      </vt:variant>
    </vt:vector>
  </HeadingPairs>
  <TitlesOfParts>
    <vt:vector size="21" baseType="lpstr">
      <vt:lpstr>Arial</vt:lpstr>
      <vt:lpstr>Arial Black</vt:lpstr>
      <vt:lpstr>Book Antiqua</vt:lpstr>
      <vt:lpstr>Bookman Old Style</vt:lpstr>
      <vt:lpstr>Calibri</vt:lpstr>
      <vt:lpstr>Century Gothic</vt:lpstr>
      <vt:lpstr>Gabriola</vt:lpstr>
      <vt:lpstr>Garamond</vt:lpstr>
      <vt:lpstr>Times New Roman</vt:lpstr>
      <vt:lpstr>Verdana</vt:lpstr>
      <vt:lpstr>Wingdings</vt:lpstr>
      <vt:lpstr>ΙΧΝΟΣ ΑΤΜΟΥ</vt:lpstr>
      <vt:lpstr>Παρουσίαση του PowerPoint</vt:lpstr>
      <vt:lpstr>Παρουσίαση του PowerPoint</vt:lpstr>
      <vt:lpstr>Παρουσίαση του PowerPoint</vt:lpstr>
      <vt:lpstr>Παρουσίαση του PowerPoint</vt:lpstr>
      <vt:lpstr>Κοστοσ συμμετοχησ</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Α.Σ.Ο.Χ ΑΘΗΝΑ</dc:creator>
  <cp:lastModifiedBy>Α.Σ.Ο.Χ ΑΘΗΝΑ</cp:lastModifiedBy>
  <cp:revision>1</cp:revision>
  <dcterms:created xsi:type="dcterms:W3CDTF">2024-12-20T18:24:50Z</dcterms:created>
  <dcterms:modified xsi:type="dcterms:W3CDTF">2024-12-20T18:30:25Z</dcterms:modified>
</cp:coreProperties>
</file>